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Override5.xml" ContentType="application/vnd.openxmlformats-officedocument.themeOverride+xml"/>
  <Override PartName="/ppt/theme/theme3.xml" ContentType="application/vnd.openxmlformats-officedocument.them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6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theme/theme2.xml" ContentType="application/vnd.openxmlformats-officedocument.them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5.xml" ContentType="application/vnd.openxmlformats-officedocument.theme+xml"/>
  <Override PartName="/ppt/theme/theme4.xml" ContentType="application/vnd.openxmlformats-officedocument.theme+xml"/>
  <Override PartName="/ppt/charts/chart3.xml" ContentType="application/vnd.openxmlformats-officedocument.drawingml.chart+xml"/>
  <Override PartName="/ppt/theme/themeOverride4.xml" ContentType="application/vnd.openxmlformats-officedocument.themeOverrid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6" r:id="rId2"/>
    <p:sldMasterId id="2147483708" r:id="rId3"/>
    <p:sldMasterId id="2147483721" r:id="rId4"/>
    <p:sldMasterId id="2147483733" r:id="rId5"/>
  </p:sldMasterIdLst>
  <p:sldIdLst>
    <p:sldId id="259" r:id="rId6"/>
    <p:sldId id="294" r:id="rId7"/>
    <p:sldId id="271" r:id="rId8"/>
    <p:sldId id="295" r:id="rId9"/>
    <p:sldId id="286" r:id="rId10"/>
    <p:sldId id="272" r:id="rId11"/>
    <p:sldId id="307" r:id="rId12"/>
    <p:sldId id="306" r:id="rId13"/>
    <p:sldId id="305" r:id="rId14"/>
    <p:sldId id="293" r:id="rId15"/>
    <p:sldId id="308" r:id="rId16"/>
    <p:sldId id="303" r:id="rId17"/>
    <p:sldId id="304" r:id="rId18"/>
    <p:sldId id="297" r:id="rId19"/>
    <p:sldId id="310" r:id="rId20"/>
    <p:sldId id="31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ABC"/>
    <a:srgbClr val="A67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8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506845\Desktop\&#1578;&#1602;&#1575;&#1585;&#1610;&#1585;%20&#1575;&#1604;&#1575;&#1587;&#1578;&#1576;&#1610;&#1575;&#1606;&#1575;&#1578;2015%20-%20Copy\&#1575;&#1604;&#1585;&#1590;&#1575;%20&#1593;&#1606;%20&#1576;&#1585;&#1575;&#1605;&#1580;%20&#1575;&#1587;&#1578;&#1579;&#1605;&#1575;&#1585;%20&#1591;&#1575;&#1602;&#1575;&#1578;%20&#1575;&#1604;&#1588;&#1576;&#1575;&#1576;\&#1585;&#1590;&#1575;%20&#1601;&#1585;&#1610;&#1602;%20&#1593;&#1591;&#1575;&#1569;%202015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'Q1 - Q6'!$H$53:$H$54</c:f>
              <c:strCache>
                <c:ptCount val="2"/>
                <c:pt idx="0">
                  <c:v>المحقق</c:v>
                </c:pt>
                <c:pt idx="1">
                  <c:v>المنشود </c:v>
                </c:pt>
              </c:strCache>
            </c:strRef>
          </c:cat>
          <c:val>
            <c:numRef>
              <c:f>'Q1 - Q6'!$I$53:$I$54</c:f>
              <c:numCache>
                <c:formatCode>0%</c:formatCode>
                <c:ptCount val="2"/>
                <c:pt idx="0" formatCode="0.0%">
                  <c:v>0.89800000000000002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3823232"/>
        <c:axId val="161859264"/>
      </c:barChart>
      <c:catAx>
        <c:axId val="338232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1859264"/>
        <c:crosses val="autoZero"/>
        <c:auto val="1"/>
        <c:lblAlgn val="ctr"/>
        <c:lblOffset val="100"/>
        <c:noMultiLvlLbl val="0"/>
      </c:catAx>
      <c:valAx>
        <c:axId val="161859264"/>
        <c:scaling>
          <c:orientation val="minMax"/>
          <c:max val="1"/>
          <c:min val="0"/>
        </c:scaling>
        <c:delete val="0"/>
        <c:axPos val="l"/>
        <c:majorGridlines/>
        <c:numFmt formatCode="0.00%" sourceLinked="0"/>
        <c:majorTickMark val="none"/>
        <c:minorTickMark val="none"/>
        <c:tickLblPos val="nextTo"/>
        <c:crossAx val="33823232"/>
        <c:crosses val="autoZero"/>
        <c:crossBetween val="between"/>
        <c:majorUnit val="0.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lang="en-US"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ar-AE"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الرضا عن تنظيم برامج العمل التطوعي </a:t>
            </a:r>
            <a:endParaRPr lang="en-US"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507174103237095"/>
          <c:y val="0.1947127442403033"/>
          <c:w val="0.49092873341081122"/>
          <c:h val="0.643250218722659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Summary!$C$414</c:f>
              <c:strCache>
                <c:ptCount val="1"/>
                <c:pt idx="0">
                  <c:v>نسبة الموافقة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Summary!$B$415:$B$422</c:f>
              <c:strCache>
                <c:ptCount val="8"/>
                <c:pt idx="0">
                  <c:v>كيف تقيّم جودة الأنشطة التطوعية التي شاركت بها</c:v>
                </c:pt>
                <c:pt idx="1">
                  <c:v>أشعر بالراحة النفسية عند مشاركتي في الأعمال التطوعية</c:v>
                </c:pt>
                <c:pt idx="2">
                  <c:v>شاركت مع الوزارة في فعاليات متنوعة ومختلفة تلبي مختلف المجالات التطوعية</c:v>
                </c:pt>
                <c:pt idx="3">
                  <c:v>البرامج والفعاليات التي أشارك بها أستفيد منها في تطوير ذاتي ومهاراتي</c:v>
                </c:pt>
                <c:pt idx="4">
                  <c:v>أتعرف على أهداف برامج العمل التطوعي ومهامي بشكل واضح من قبل المشرفين</c:v>
                </c:pt>
                <c:pt idx="5">
                  <c:v>ملائمة الأنشطة للجنسين (الذكور والإناث ) </c:v>
                </c:pt>
                <c:pt idx="6">
                  <c:v>العمل التطوعي يساهم في جعل المجتمع أكثر ثقة بأبنائه</c:v>
                </c:pt>
                <c:pt idx="7">
                  <c:v>مشاركتي في برامج العمل التطوعي تعزز انتمائي الوطني</c:v>
                </c:pt>
              </c:strCache>
            </c:strRef>
          </c:cat>
          <c:val>
            <c:numRef>
              <c:f>Summary!$C$415:$C$422</c:f>
              <c:numCache>
                <c:formatCode>0.00%</c:formatCode>
                <c:ptCount val="8"/>
                <c:pt idx="0">
                  <c:v>0.83673469387755106</c:v>
                </c:pt>
                <c:pt idx="1">
                  <c:v>0.87755102040816335</c:v>
                </c:pt>
                <c:pt idx="2">
                  <c:v>0.87755102040816324</c:v>
                </c:pt>
                <c:pt idx="3">
                  <c:v>0.89795918367346939</c:v>
                </c:pt>
                <c:pt idx="4">
                  <c:v>0.79591836734693877</c:v>
                </c:pt>
                <c:pt idx="5">
                  <c:v>0.86734693877551017</c:v>
                </c:pt>
                <c:pt idx="6">
                  <c:v>0.88775510204081631</c:v>
                </c:pt>
                <c:pt idx="7">
                  <c:v>0.87755102040816335</c:v>
                </c:pt>
              </c:numCache>
            </c:numRef>
          </c:val>
        </c:ser>
        <c:ser>
          <c:idx val="1"/>
          <c:order val="1"/>
          <c:tx>
            <c:strRef>
              <c:f>Summary!$D$414</c:f>
              <c:strCache>
                <c:ptCount val="1"/>
                <c:pt idx="0">
                  <c:v>محايد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6.3291139240506328E-3"/>
                  <c:y val="-4.6380454843235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63768031264538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194092827002672E-3"/>
                  <c:y val="-9.2753606252907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095385228745143E-3"/>
                  <c:y val="-4.63768031264538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097046413502108E-3"/>
                  <c:y val="-4.63768031264538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10.21%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Summary!$B$415:$B$422</c:f>
              <c:strCache>
                <c:ptCount val="8"/>
                <c:pt idx="0">
                  <c:v>كيف تقيّم جودة الأنشطة التطوعية التي شاركت بها</c:v>
                </c:pt>
                <c:pt idx="1">
                  <c:v>أشعر بالراحة النفسية عند مشاركتي في الأعمال التطوعية</c:v>
                </c:pt>
                <c:pt idx="2">
                  <c:v>شاركت مع الوزارة في فعاليات متنوعة ومختلفة تلبي مختلف المجالات التطوعية</c:v>
                </c:pt>
                <c:pt idx="3">
                  <c:v>البرامج والفعاليات التي أشارك بها أستفيد منها في تطوير ذاتي ومهاراتي</c:v>
                </c:pt>
                <c:pt idx="4">
                  <c:v>أتعرف على أهداف برامج العمل التطوعي ومهامي بشكل واضح من قبل المشرفين</c:v>
                </c:pt>
                <c:pt idx="5">
                  <c:v>ملائمة الأنشطة للجنسين (الذكور والإناث ) </c:v>
                </c:pt>
                <c:pt idx="6">
                  <c:v>العمل التطوعي يساهم في جعل المجتمع أكثر ثقة بأبنائه</c:v>
                </c:pt>
                <c:pt idx="7">
                  <c:v>مشاركتي في برامج العمل التطوعي تعزز انتمائي الوطني</c:v>
                </c:pt>
              </c:strCache>
            </c:strRef>
          </c:cat>
          <c:val>
            <c:numRef>
              <c:f>Summary!$D$415:$D$422</c:f>
              <c:numCache>
                <c:formatCode>0.00%</c:formatCode>
                <c:ptCount val="8"/>
                <c:pt idx="0">
                  <c:v>0.1429</c:v>
                </c:pt>
                <c:pt idx="1">
                  <c:v>9.1800000000000007E-2</c:v>
                </c:pt>
                <c:pt idx="2">
                  <c:v>0.10199999999999999</c:v>
                </c:pt>
                <c:pt idx="3">
                  <c:v>9.1800000000000007E-2</c:v>
                </c:pt>
                <c:pt idx="4">
                  <c:v>0.1429</c:v>
                </c:pt>
                <c:pt idx="5">
                  <c:v>0.10199999999999999</c:v>
                </c:pt>
                <c:pt idx="6">
                  <c:v>9.1800000000000007E-2</c:v>
                </c:pt>
                <c:pt idx="7">
                  <c:v>8.1600000000000006E-2</c:v>
                </c:pt>
              </c:numCache>
            </c:numRef>
          </c:val>
        </c:ser>
        <c:ser>
          <c:idx val="2"/>
          <c:order val="2"/>
          <c:tx>
            <c:strRef>
              <c:f>Summary!$E$414</c:f>
              <c:strCache>
                <c:ptCount val="1"/>
                <c:pt idx="0">
                  <c:v>نسبة عدم الموافقة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4.0084388185654012E-2"/>
                  <c:y val="4.6373151409672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32558139534884E-2"/>
                  <c:y val="4.66076596569235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78868339132027E-2"/>
                  <c:y val="4.66076596569227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115385893219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1395348837209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449612403100778E-2"/>
                  <c:y val="4.2723194476858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2325581395348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42635658914728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Summary!$B$415:$B$422</c:f>
              <c:strCache>
                <c:ptCount val="8"/>
                <c:pt idx="0">
                  <c:v>كيف تقيّم جودة الأنشطة التطوعية التي شاركت بها</c:v>
                </c:pt>
                <c:pt idx="1">
                  <c:v>أشعر بالراحة النفسية عند مشاركتي في الأعمال التطوعية</c:v>
                </c:pt>
                <c:pt idx="2">
                  <c:v>شاركت مع الوزارة في فعاليات متنوعة ومختلفة تلبي مختلف المجالات التطوعية</c:v>
                </c:pt>
                <c:pt idx="3">
                  <c:v>البرامج والفعاليات التي أشارك بها أستفيد منها في تطوير ذاتي ومهاراتي</c:v>
                </c:pt>
                <c:pt idx="4">
                  <c:v>أتعرف على أهداف برامج العمل التطوعي ومهامي بشكل واضح من قبل المشرفين</c:v>
                </c:pt>
                <c:pt idx="5">
                  <c:v>ملائمة الأنشطة للجنسين (الذكور والإناث ) </c:v>
                </c:pt>
                <c:pt idx="6">
                  <c:v>العمل التطوعي يساهم في جعل المجتمع أكثر ثقة بأبنائه</c:v>
                </c:pt>
                <c:pt idx="7">
                  <c:v>مشاركتي في برامج العمل التطوعي تعزز انتمائي الوطني</c:v>
                </c:pt>
              </c:strCache>
            </c:strRef>
          </c:cat>
          <c:val>
            <c:numRef>
              <c:f>Summary!$E$415:$E$422</c:f>
              <c:numCache>
                <c:formatCode>0.00%</c:formatCode>
                <c:ptCount val="8"/>
                <c:pt idx="0">
                  <c:v>2.0408163265306121E-2</c:v>
                </c:pt>
                <c:pt idx="1">
                  <c:v>3.0612244897959183E-2</c:v>
                </c:pt>
                <c:pt idx="2">
                  <c:v>2.0408163265306121E-2</c:v>
                </c:pt>
                <c:pt idx="3">
                  <c:v>1.020408163265306E-2</c:v>
                </c:pt>
                <c:pt idx="4">
                  <c:v>6.1224489795918366E-2</c:v>
                </c:pt>
                <c:pt idx="5">
                  <c:v>3.0612244897959183E-2</c:v>
                </c:pt>
                <c:pt idx="6">
                  <c:v>2.0408163265306121E-2</c:v>
                </c:pt>
                <c:pt idx="7">
                  <c:v>4.0816326530612242E-2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1333760"/>
        <c:axId val="86375168"/>
      </c:barChart>
      <c:catAx>
        <c:axId val="4133376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anchor="ctr" anchorCtr="0"/>
          <a:lstStyle/>
          <a:p>
            <a:pPr rtl="1">
              <a:defRPr b="1"/>
            </a:pPr>
            <a:endParaRPr lang="en-US"/>
          </a:p>
        </c:txPr>
        <c:crossAx val="86375168"/>
        <c:crosses val="autoZero"/>
        <c:auto val="1"/>
        <c:lblAlgn val="ctr"/>
        <c:lblOffset val="100"/>
        <c:noMultiLvlLbl val="0"/>
      </c:catAx>
      <c:valAx>
        <c:axId val="8637516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1333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23692038495188"/>
          <c:y val="0.91192147856517936"/>
          <c:w val="0.39114771254858965"/>
          <c:h val="8.3862771404720496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'Q1 - Q12'!$G$4:$G$5</c:f>
              <c:strCache>
                <c:ptCount val="2"/>
                <c:pt idx="0">
                  <c:v>ذكر</c:v>
                </c:pt>
                <c:pt idx="1">
                  <c:v>أنثى</c:v>
                </c:pt>
              </c:strCache>
            </c:strRef>
          </c:cat>
          <c:val>
            <c:numRef>
              <c:f>'Q1 - Q12'!$H$4:$H$5</c:f>
              <c:numCache>
                <c:formatCode>0.00%</c:formatCode>
                <c:ptCount val="2"/>
                <c:pt idx="0">
                  <c:v>0.40816326530612246</c:v>
                </c:pt>
                <c:pt idx="1">
                  <c:v>0.59183673469387754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'Q1 - Q12'!$H$18:$H$20</c:f>
              <c:strCache>
                <c:ptCount val="3"/>
                <c:pt idx="0">
                  <c:v>إماراتي</c:v>
                </c:pt>
                <c:pt idx="1">
                  <c:v>عربي</c:v>
                </c:pt>
                <c:pt idx="2">
                  <c:v>غير ذلك</c:v>
                </c:pt>
              </c:strCache>
            </c:strRef>
          </c:cat>
          <c:val>
            <c:numRef>
              <c:f>'Q1 - Q12'!$I$18:$I$20</c:f>
              <c:numCache>
                <c:formatCode>0.00%</c:formatCode>
                <c:ptCount val="3"/>
                <c:pt idx="0">
                  <c:v>0.70408163265306123</c:v>
                </c:pt>
                <c:pt idx="1">
                  <c:v>0.23469387755102042</c:v>
                </c:pt>
                <c:pt idx="2">
                  <c:v>6.1224489795918366E-2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'Q1 - Q12'!$G$40:$G$49</c:f>
              <c:strCache>
                <c:ptCount val="10"/>
                <c:pt idx="0">
                  <c:v>مكتب دبي</c:v>
                </c:pt>
                <c:pt idx="1">
                  <c:v>مكتبة دلما</c:v>
                </c:pt>
                <c:pt idx="2">
                  <c:v>مركز الفجيرة الثقافي</c:v>
                </c:pt>
                <c:pt idx="3">
                  <c:v>مركز أم القيوين الثقافي</c:v>
                </c:pt>
                <c:pt idx="4">
                  <c:v>مركز عجمان الثقافي</c:v>
                </c:pt>
                <c:pt idx="5">
                  <c:v>مركز أبوظبي الثقافي</c:v>
                </c:pt>
                <c:pt idx="6">
                  <c:v>مركز المنطقة الغربية الثقافي</c:v>
                </c:pt>
                <c:pt idx="7">
                  <c:v>مركز دبا الفجيرة الثقافي</c:v>
                </c:pt>
                <c:pt idx="8">
                  <c:v>مركز مسافي الثقافي </c:v>
                </c:pt>
                <c:pt idx="9">
                  <c:v>مركز راس الخيمة الثقافي</c:v>
                </c:pt>
              </c:strCache>
            </c:strRef>
          </c:cat>
          <c:val>
            <c:numRef>
              <c:f>'Q1 - Q12'!$H$40:$H$49</c:f>
              <c:numCache>
                <c:formatCode>0.00%</c:formatCode>
                <c:ptCount val="10"/>
                <c:pt idx="0">
                  <c:v>0.12244897959183673</c:v>
                </c:pt>
                <c:pt idx="1">
                  <c:v>0</c:v>
                </c:pt>
                <c:pt idx="2">
                  <c:v>0.10204081632653061</c:v>
                </c:pt>
                <c:pt idx="3">
                  <c:v>0.12244897959183673</c:v>
                </c:pt>
                <c:pt idx="4">
                  <c:v>0.14285714285714285</c:v>
                </c:pt>
                <c:pt idx="5">
                  <c:v>0.12244897959183673</c:v>
                </c:pt>
                <c:pt idx="6">
                  <c:v>1.020408163265306E-2</c:v>
                </c:pt>
                <c:pt idx="7">
                  <c:v>0.11224489795918367</c:v>
                </c:pt>
                <c:pt idx="8">
                  <c:v>0.12244897959183673</c:v>
                </c:pt>
                <c:pt idx="9">
                  <c:v>0.14285714285714285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'Q1 - Q12'!$F$62:$F$65</c:f>
              <c:strCache>
                <c:ptCount val="4"/>
                <c:pt idx="0">
                  <c:v>أقل من 20 عاماً</c:v>
                </c:pt>
                <c:pt idx="1">
                  <c:v>21 - 30</c:v>
                </c:pt>
                <c:pt idx="2">
                  <c:v>31-40</c:v>
                </c:pt>
                <c:pt idx="3">
                  <c:v>أكثر من 40 عاماً</c:v>
                </c:pt>
              </c:strCache>
            </c:strRef>
          </c:cat>
          <c:val>
            <c:numRef>
              <c:f>'Q1 - Q12'!$G$62:$G$65</c:f>
              <c:numCache>
                <c:formatCode>0.00%</c:formatCode>
                <c:ptCount val="4"/>
                <c:pt idx="0">
                  <c:v>0.2857142857142857</c:v>
                </c:pt>
                <c:pt idx="1">
                  <c:v>0.5714285714285714</c:v>
                </c:pt>
                <c:pt idx="2">
                  <c:v>9.1836734693877556E-2</c:v>
                </c:pt>
                <c:pt idx="3">
                  <c:v>5.1020408163265307E-2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'Q1 - Q12'!$G$78:$G$82</c:f>
              <c:strCache>
                <c:ptCount val="5"/>
                <c:pt idx="0">
                  <c:v>ماجستير أو دكتوراه</c:v>
                </c:pt>
                <c:pt idx="1">
                  <c:v>بكالوريوس</c:v>
                </c:pt>
                <c:pt idx="2">
                  <c:v>دبلوم أو دبلوم عالي</c:v>
                </c:pt>
                <c:pt idx="3">
                  <c:v>ثانوية عامة</c:v>
                </c:pt>
                <c:pt idx="4">
                  <c:v>دون الثانوية العامه</c:v>
                </c:pt>
              </c:strCache>
            </c:strRef>
          </c:cat>
          <c:val>
            <c:numRef>
              <c:f>'Q1 - Q12'!$H$78:$H$82</c:f>
              <c:numCache>
                <c:formatCode>0.00%</c:formatCode>
                <c:ptCount val="5"/>
                <c:pt idx="0">
                  <c:v>2.0408163265306121E-2</c:v>
                </c:pt>
                <c:pt idx="1">
                  <c:v>0.20408163265306123</c:v>
                </c:pt>
                <c:pt idx="2">
                  <c:v>0.38775510204081631</c:v>
                </c:pt>
                <c:pt idx="3">
                  <c:v>0.31632653061224492</c:v>
                </c:pt>
                <c:pt idx="4">
                  <c:v>7.1428571428571425E-2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'Q1 - Q12'!$G$95:$G$98</c:f>
              <c:strCache>
                <c:ptCount val="4"/>
                <c:pt idx="0">
                  <c:v>سنة واحدة فأقل</c:v>
                </c:pt>
                <c:pt idx="1">
                  <c:v>سنتان</c:v>
                </c:pt>
                <c:pt idx="2">
                  <c:v>3 سنوات</c:v>
                </c:pt>
                <c:pt idx="3">
                  <c:v>4 فأكثر</c:v>
                </c:pt>
              </c:strCache>
            </c:strRef>
          </c:cat>
          <c:val>
            <c:numRef>
              <c:f>'Q1 - Q12'!$H$95:$H$98</c:f>
              <c:numCache>
                <c:formatCode>0.00%</c:formatCode>
                <c:ptCount val="4"/>
                <c:pt idx="0">
                  <c:v>0.24489795918367346</c:v>
                </c:pt>
                <c:pt idx="1">
                  <c:v>0.29591836734693877</c:v>
                </c:pt>
                <c:pt idx="2">
                  <c:v>0.23469387755102042</c:v>
                </c:pt>
                <c:pt idx="3">
                  <c:v>0.22448979591836735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lang="en-US"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ar-AE"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الإعلان والترويج لبرنامج العمل التطوعي </a:t>
            </a:r>
            <a:endParaRPr lang="en-US"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507174103237095"/>
          <c:y val="0.1947127442403033"/>
          <c:w val="0.49092873341081122"/>
          <c:h val="0.643250218722659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Summary!$C$406</c:f>
              <c:strCache>
                <c:ptCount val="1"/>
                <c:pt idx="0">
                  <c:v>نسبة الموافقة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Summary!$B$408:$B$412</c:f>
              <c:strCache>
                <c:ptCount val="5"/>
                <c:pt idx="0">
                  <c:v>أسلوب التواصل معي في الإعلان عن الفعاليات متنوع ومبتكر</c:v>
                </c:pt>
                <c:pt idx="1">
                  <c:v>يتم الإعلان عن الفعالية قبل وقت كافٍ من التنفيذ </c:v>
                </c:pt>
                <c:pt idx="2">
                  <c:v>العمل التطوعي اكسبني مهارات الاتصال والتواصل </c:v>
                </c:pt>
                <c:pt idx="3">
                  <c:v>تتنوع أوقات تنظيم البرامج التطوعية مما يسهل مشاركتي </c:v>
                </c:pt>
                <c:pt idx="4">
                  <c:v>يتم استغلال الموقع الالكتروني في الإعلان عن الفعاليات التي يتم تنظيمها</c:v>
                </c:pt>
              </c:strCache>
            </c:strRef>
          </c:cat>
          <c:val>
            <c:numRef>
              <c:f>Summary!$C$408:$C$412</c:f>
              <c:numCache>
                <c:formatCode>0.00%</c:formatCode>
                <c:ptCount val="5"/>
                <c:pt idx="0">
                  <c:v>0.76530612244897966</c:v>
                </c:pt>
                <c:pt idx="1">
                  <c:v>0.79591836734693877</c:v>
                </c:pt>
                <c:pt idx="2">
                  <c:v>0.90816326530612246</c:v>
                </c:pt>
                <c:pt idx="3">
                  <c:v>0.84693877551020402</c:v>
                </c:pt>
                <c:pt idx="4">
                  <c:v>0.55102040816326525</c:v>
                </c:pt>
              </c:numCache>
            </c:numRef>
          </c:val>
        </c:ser>
        <c:ser>
          <c:idx val="1"/>
          <c:order val="1"/>
          <c:tx>
            <c:strRef>
              <c:f>Summary!$D$406</c:f>
              <c:strCache>
                <c:ptCount val="1"/>
                <c:pt idx="0">
                  <c:v>محايد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0548523206751054E-2"/>
                  <c:y val="-4.63768031264538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097046413502108E-3"/>
                  <c:y val="4.6376803126452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097046413503656E-3"/>
                  <c:y val="4.63768031264538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11.23%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291139240506328E-3"/>
                  <c:y val="-4.2511578435200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Summary!$B$408:$B$412</c:f>
              <c:strCache>
                <c:ptCount val="5"/>
                <c:pt idx="0">
                  <c:v>أسلوب التواصل معي في الإعلان عن الفعاليات متنوع ومبتكر</c:v>
                </c:pt>
                <c:pt idx="1">
                  <c:v>يتم الإعلان عن الفعالية قبل وقت كافٍ من التنفيذ </c:v>
                </c:pt>
                <c:pt idx="2">
                  <c:v>العمل التطوعي اكسبني مهارات الاتصال والتواصل </c:v>
                </c:pt>
                <c:pt idx="3">
                  <c:v>تتنوع أوقات تنظيم البرامج التطوعية مما يسهل مشاركتي </c:v>
                </c:pt>
                <c:pt idx="4">
                  <c:v>يتم استغلال الموقع الالكتروني في الإعلان عن الفعاليات التي يتم تنظيمها</c:v>
                </c:pt>
              </c:strCache>
            </c:strRef>
          </c:cat>
          <c:val>
            <c:numRef>
              <c:f>Summary!$D$408:$D$412</c:f>
              <c:numCache>
                <c:formatCode>0.00%</c:formatCode>
                <c:ptCount val="5"/>
                <c:pt idx="0">
                  <c:v>0.13270000000000001</c:v>
                </c:pt>
                <c:pt idx="1">
                  <c:v>0.1429</c:v>
                </c:pt>
                <c:pt idx="2">
                  <c:v>8.1600000000000006E-2</c:v>
                </c:pt>
                <c:pt idx="3">
                  <c:v>0.11219999999999999</c:v>
                </c:pt>
                <c:pt idx="4">
                  <c:v>0.36730000000000002</c:v>
                </c:pt>
              </c:numCache>
            </c:numRef>
          </c:val>
        </c:ser>
        <c:ser>
          <c:idx val="2"/>
          <c:order val="2"/>
          <c:tx>
            <c:strRef>
              <c:f>Summary!$E$406</c:f>
              <c:strCache>
                <c:ptCount val="1"/>
                <c:pt idx="0">
                  <c:v>نسبة عدم الموافقة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5.9071729957805755E-2"/>
                  <c:y val="-1.3913040937936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400843881856546E-2"/>
                  <c:y val="-1.3913040937936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742616033755275E-2"/>
                  <c:y val="-4.63768031264538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66390909997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1729957805907171E-2"/>
                  <c:y val="-4.251157843520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8.17%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Summary!$B$408:$B$412</c:f>
              <c:strCache>
                <c:ptCount val="5"/>
                <c:pt idx="0">
                  <c:v>أسلوب التواصل معي في الإعلان عن الفعاليات متنوع ومبتكر</c:v>
                </c:pt>
                <c:pt idx="1">
                  <c:v>يتم الإعلان عن الفعالية قبل وقت كافٍ من التنفيذ </c:v>
                </c:pt>
                <c:pt idx="2">
                  <c:v>العمل التطوعي اكسبني مهارات الاتصال والتواصل </c:v>
                </c:pt>
                <c:pt idx="3">
                  <c:v>تتنوع أوقات تنظيم البرامج التطوعية مما يسهل مشاركتي </c:v>
                </c:pt>
                <c:pt idx="4">
                  <c:v>يتم استغلال الموقع الالكتروني في الإعلان عن الفعاليات التي يتم تنظيمها</c:v>
                </c:pt>
              </c:strCache>
            </c:strRef>
          </c:cat>
          <c:val>
            <c:numRef>
              <c:f>Summary!$E$408:$E$412</c:f>
              <c:numCache>
                <c:formatCode>0.00%</c:formatCode>
                <c:ptCount val="5"/>
                <c:pt idx="0">
                  <c:v>0.10204081632653061</c:v>
                </c:pt>
                <c:pt idx="1">
                  <c:v>6.1224489795918366E-2</c:v>
                </c:pt>
                <c:pt idx="2">
                  <c:v>1.020408163265306E-2</c:v>
                </c:pt>
                <c:pt idx="3">
                  <c:v>4.0816326530612242E-2</c:v>
                </c:pt>
                <c:pt idx="4">
                  <c:v>8.1632653061224483E-2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6813824"/>
        <c:axId val="86351168"/>
      </c:barChart>
      <c:catAx>
        <c:axId val="3681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anchor="ctr" anchorCtr="0"/>
          <a:lstStyle/>
          <a:p>
            <a:pPr rtl="1">
              <a:defRPr b="1"/>
            </a:pPr>
            <a:endParaRPr lang="en-US"/>
          </a:p>
        </c:txPr>
        <c:crossAx val="86351168"/>
        <c:crosses val="autoZero"/>
        <c:auto val="1"/>
        <c:lblAlgn val="ctr"/>
        <c:lblOffset val="100"/>
        <c:noMultiLvlLbl val="0"/>
      </c:catAx>
      <c:valAx>
        <c:axId val="8635116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68138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23692038495188"/>
          <c:y val="0.91192147856517936"/>
          <c:w val="0.39114771254858965"/>
          <c:h val="8.3862771404720496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lang="en-US"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ar-AE"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ملائمة تفاصيل إجراءات البرامج التطوعية </a:t>
            </a:r>
            <a:endParaRPr lang="en-US"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507174103237095"/>
          <c:y val="0.1947127442403033"/>
          <c:w val="0.49092873341081122"/>
          <c:h val="0.643250218722659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Summary!$C$398</c:f>
              <c:strCache>
                <c:ptCount val="1"/>
                <c:pt idx="0">
                  <c:v>نسبة الموافقة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82.66%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Summary!$B$399:$B$404</c:f>
              <c:strCache>
                <c:ptCount val="6"/>
                <c:pt idx="0">
                  <c:v>إجراءات تسجيلي في البرنامج التطوعي واضحة وسهلة </c:v>
                </c:pt>
                <c:pt idx="1">
                  <c:v>تحرص الوزارة على احتساب ساعاتي التطوعية لتوثيق جهودي </c:v>
                </c:pt>
                <c:pt idx="2">
                  <c:v>يتم تقدير جهودي التطوعية مما يحفزني على بذل المزيد من العطاء </c:v>
                </c:pt>
                <c:pt idx="3">
                  <c:v>تعقد اجتماعات مع الفريق التطوعي لمناقشة الأدوار </c:v>
                </c:pt>
                <c:pt idx="4">
                  <c:v>شاركت مع الوزارة في برنامج تدريبي للمتطوعين</c:v>
                </c:pt>
                <c:pt idx="5">
                  <c:v>لدي الرغبة في مشاركة جهات / مراكز أخرى في المهام التطوعية</c:v>
                </c:pt>
              </c:strCache>
            </c:strRef>
          </c:cat>
          <c:val>
            <c:numRef>
              <c:f>Summary!$C$399:$C$404</c:f>
              <c:numCache>
                <c:formatCode>0.00%</c:formatCode>
                <c:ptCount val="6"/>
                <c:pt idx="0">
                  <c:v>0.82653061224489799</c:v>
                </c:pt>
                <c:pt idx="1">
                  <c:v>0.82653061224489788</c:v>
                </c:pt>
                <c:pt idx="2">
                  <c:v>0.79591836734693877</c:v>
                </c:pt>
                <c:pt idx="3">
                  <c:v>0.76530612244897966</c:v>
                </c:pt>
                <c:pt idx="4">
                  <c:v>0.76530612244897966</c:v>
                </c:pt>
                <c:pt idx="5">
                  <c:v>0.85714285714285721</c:v>
                </c:pt>
              </c:numCache>
            </c:numRef>
          </c:val>
        </c:ser>
        <c:ser>
          <c:idx val="1"/>
          <c:order val="1"/>
          <c:tx>
            <c:strRef>
              <c:f>Summary!$D$398</c:f>
              <c:strCache>
                <c:ptCount val="1"/>
                <c:pt idx="0">
                  <c:v>محايد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2"/>
              <c:layout>
                <c:manualLayout>
                  <c:x val="8.9048098638832944E-3"/>
                  <c:y val="-8.502315687040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097046413502108E-3"/>
                  <c:y val="-4.2511578435200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6.13%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Summary!$B$399:$B$404</c:f>
              <c:strCache>
                <c:ptCount val="6"/>
                <c:pt idx="0">
                  <c:v>إجراءات تسجيلي في البرنامج التطوعي واضحة وسهلة </c:v>
                </c:pt>
                <c:pt idx="1">
                  <c:v>تحرص الوزارة على احتساب ساعاتي التطوعية لتوثيق جهودي </c:v>
                </c:pt>
                <c:pt idx="2">
                  <c:v>يتم تقدير جهودي التطوعية مما يحفزني على بذل المزيد من العطاء </c:v>
                </c:pt>
                <c:pt idx="3">
                  <c:v>تعقد اجتماعات مع الفريق التطوعي لمناقشة الأدوار </c:v>
                </c:pt>
                <c:pt idx="4">
                  <c:v>شاركت مع الوزارة في برنامج تدريبي للمتطوعين</c:v>
                </c:pt>
                <c:pt idx="5">
                  <c:v>لدي الرغبة في مشاركة جهات / مراكز أخرى في المهام التطوعية</c:v>
                </c:pt>
              </c:strCache>
            </c:strRef>
          </c:cat>
          <c:val>
            <c:numRef>
              <c:f>Summary!$D$399:$D$404</c:f>
              <c:numCache>
                <c:formatCode>0.00%</c:formatCode>
                <c:ptCount val="6"/>
                <c:pt idx="0">
                  <c:v>0.13270000000000001</c:v>
                </c:pt>
                <c:pt idx="1">
                  <c:v>0.11219999999999999</c:v>
                </c:pt>
                <c:pt idx="2">
                  <c:v>0.1429</c:v>
                </c:pt>
                <c:pt idx="3">
                  <c:v>0.1633</c:v>
                </c:pt>
                <c:pt idx="4">
                  <c:v>6.1224489795918366E-2</c:v>
                </c:pt>
                <c:pt idx="5">
                  <c:v>6.1224489795918366E-2</c:v>
                </c:pt>
              </c:numCache>
            </c:numRef>
          </c:val>
        </c:ser>
        <c:ser>
          <c:idx val="2"/>
          <c:order val="2"/>
          <c:tx>
            <c:strRef>
              <c:f>Summary!$E$398</c:f>
              <c:strCache>
                <c:ptCount val="1"/>
                <c:pt idx="0">
                  <c:v>نسبة عدم الموافقة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4.8449612403100778E-2"/>
                  <c:y val="8.502315687040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084388185654012E-2"/>
                  <c:y val="-8.502315687040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015503875968853E-2"/>
                  <c:y val="-4.63768031264546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444444444444446E-2"/>
                  <c:y val="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077519379844964E-2"/>
                  <c:y val="-4.2511578435200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325581395348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Summary!$B$399:$B$404</c:f>
              <c:strCache>
                <c:ptCount val="6"/>
                <c:pt idx="0">
                  <c:v>إجراءات تسجيلي في البرنامج التطوعي واضحة وسهلة </c:v>
                </c:pt>
                <c:pt idx="1">
                  <c:v>تحرص الوزارة على احتساب ساعاتي التطوعية لتوثيق جهودي </c:v>
                </c:pt>
                <c:pt idx="2">
                  <c:v>يتم تقدير جهودي التطوعية مما يحفزني على بذل المزيد من العطاء </c:v>
                </c:pt>
                <c:pt idx="3">
                  <c:v>تعقد اجتماعات مع الفريق التطوعي لمناقشة الأدوار </c:v>
                </c:pt>
                <c:pt idx="4">
                  <c:v>شاركت مع الوزارة في برنامج تدريبي للمتطوعين</c:v>
                </c:pt>
                <c:pt idx="5">
                  <c:v>لدي الرغبة في مشاركة جهات / مراكز أخرى في المهام التطوعية</c:v>
                </c:pt>
              </c:strCache>
            </c:strRef>
          </c:cat>
          <c:val>
            <c:numRef>
              <c:f>Summary!$E$399:$E$404</c:f>
              <c:numCache>
                <c:formatCode>0.00%</c:formatCode>
                <c:ptCount val="6"/>
                <c:pt idx="0">
                  <c:v>4.0816326530612242E-2</c:v>
                </c:pt>
                <c:pt idx="1">
                  <c:v>6.1224489795918366E-2</c:v>
                </c:pt>
                <c:pt idx="2">
                  <c:v>6.1224489795918366E-2</c:v>
                </c:pt>
                <c:pt idx="3">
                  <c:v>7.1428571428571425E-2</c:v>
                </c:pt>
                <c:pt idx="4">
                  <c:v>0.17346938775510204</c:v>
                </c:pt>
                <c:pt idx="5">
                  <c:v>8.1632653061224483E-2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9792128"/>
        <c:axId val="86371712"/>
      </c:barChart>
      <c:catAx>
        <c:axId val="39792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anchor="ctr" anchorCtr="0"/>
          <a:lstStyle/>
          <a:p>
            <a:pPr rtl="1">
              <a:defRPr b="1"/>
            </a:pPr>
            <a:endParaRPr lang="en-US"/>
          </a:p>
        </c:txPr>
        <c:crossAx val="86371712"/>
        <c:crosses val="autoZero"/>
        <c:auto val="1"/>
        <c:lblAlgn val="ctr"/>
        <c:lblOffset val="100"/>
        <c:noMultiLvlLbl val="0"/>
      </c:catAx>
      <c:valAx>
        <c:axId val="8637171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97921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23692038495188"/>
          <c:y val="0.91192147856517936"/>
          <c:w val="0.39114771254858965"/>
          <c:h val="8.3862771404720496E-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1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9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9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67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75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32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05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960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08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705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6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90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55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8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30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DBE85-9CBA-48DB-86F8-F603870353D6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35549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4282-2A40-4FF7-BBC6-7ABC956B70C9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442813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7F25-DDB4-4E3E-8B46-0EB2845F0116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26034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1FB73-D397-4CFF-BBB8-EB2477F13F85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65403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BDCA4-DFF8-4CD5-ACBE-2555B641049D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313714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D1A47-32D8-4FAE-BECF-F732084A5036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73779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4709A-E255-4B7E-B7D5-6043DA1CB32B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4307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334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7AD5C-447D-412D-AF2A-1827F851BA79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81451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D50B6-3F99-41FD-B9D7-108AAE7038A9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22979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9F84B-67DA-41BC-8C15-1EF42EDB4F29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58046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8EA3-9BAD-4222-9328-4A08705B2B8F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09328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0577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072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732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598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895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142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938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82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08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143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188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063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243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429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33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8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909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47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9705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615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01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277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5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0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8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6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6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2B9D-678C-9B41-B11C-D16E0E398708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CC68-48D2-474F-B65C-5157945E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0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8002F63-BEBB-4B6F-B7A5-C7B0E97CE3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1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40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defRPr sz="140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JO" smtClean="0">
                <a:solidFill>
                  <a:srgbClr val="000000"/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40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03F5489-9FEC-4668-89F4-FE48AFD5FFF1}" type="slidenum">
              <a:rPr lang="ar-SA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 spd="slow"/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300CFCF-816E-48F2-9B4D-58AA1BC0B6F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91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ar-JO" smtClean="0">
                <a:solidFill>
                  <a:prstClr val="black">
                    <a:tint val="75000"/>
                  </a:prstClr>
                </a:solidFill>
              </a:rPr>
              <a:t>الأمانة العامة لمجلس الوزراء  |  مكتب الاتصال الحكومي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B603A16-0643-45CB-89DF-71ED18D6A9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6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8291" y="2059750"/>
            <a:ext cx="9067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>
                <a:solidFill>
                  <a:srgbClr val="A67930"/>
                </a:solidFill>
                <a:latin typeface="Arial"/>
              </a:rPr>
              <a:t>تقرير الرضا عن برنامج الخدمة التطوعية «عطاء»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9650" y="6259286"/>
            <a:ext cx="27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b="1" dirty="0" smtClean="0">
                <a:latin typeface="Arial"/>
                <a:cs typeface="Arial"/>
              </a:rPr>
              <a:t>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" y="1744"/>
            <a:ext cx="2695699" cy="97718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15318" y="4396240"/>
            <a:ext cx="32000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200" dirty="0" smtClean="0"/>
              <a:t>2015</a:t>
            </a:r>
            <a:endParaRPr lang="ar-AE" sz="2200" dirty="0"/>
          </a:p>
        </p:txBody>
      </p:sp>
    </p:spTree>
    <p:extLst>
      <p:ext uri="{BB962C8B-B14F-4D97-AF65-F5344CB8AC3E}">
        <p14:creationId xmlns:p14="http://schemas.microsoft.com/office/powerpoint/2010/main" val="1537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457199"/>
            <a:ext cx="5791200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/>
          <a:p>
            <a:pPr algn="r" rtl="1">
              <a:defRPr/>
            </a:pPr>
            <a:r>
              <a:rPr lang="ar-JO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1- تحليل </a:t>
            </a:r>
            <a:r>
              <a:rPr lang="ar-J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النتائج بحسب الديموغرافيات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616200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828800" y="48006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يمثل الرسم البياني نسب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المشاركين في الاستبيان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حسب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المستوى التعليمي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457199"/>
            <a:ext cx="5791200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/>
          <a:p>
            <a:pPr algn="r" rtl="1">
              <a:defRPr/>
            </a:pPr>
            <a:r>
              <a:rPr lang="ar-JO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1- تحليل </a:t>
            </a:r>
            <a:r>
              <a:rPr lang="ar-J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النتائج بحسب الديموغرافيات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965720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828800" y="48006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يمثل الرسم البياني نسب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المشاركين في الاستبيان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حسب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سنوات الالتحاق ببرنامج عطاء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105400" y="361950"/>
            <a:ext cx="4038600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defRPr>
            </a:lvl1pPr>
          </a:lstStyle>
          <a:p>
            <a:pPr defTabSz="914400"/>
            <a:r>
              <a:rPr lang="ar-JO" dirty="0" smtClean="0">
                <a:solidFill>
                  <a:srgbClr val="FFFFFF"/>
                </a:solidFill>
              </a:rPr>
              <a:t>تحليل </a:t>
            </a:r>
            <a:r>
              <a:rPr lang="ar-JO" dirty="0">
                <a:solidFill>
                  <a:srgbClr val="FFFFFF"/>
                </a:solidFill>
              </a:rPr>
              <a:t>النتائج بحسب المحاور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D4282-2A40-4FF7-BBC6-7ABC956B70C9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9" y="4419600"/>
            <a:ext cx="8761771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r>
              <a:rPr lang="ar-JO" b="1" dirty="0" smtClean="0"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بشكل عام تنوعت ملاحظات المتطوعين بخصوص التواصل والتنسيق وفيما يلي ابرزها:</a:t>
            </a:r>
          </a:p>
          <a:p>
            <a:pPr marL="28575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endParaRPr lang="ar-JO" sz="1200" b="1" dirty="0" smtClean="0"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627063" indent="-285750" algn="just" defTabSz="914400" rtl="1">
              <a:buFont typeface="Wingdings" pitchFamily="2" charset="2"/>
              <a:buChar char="ü"/>
            </a:pP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ضرورة العمل على نشر دور المتطوعين في وسائل الاعلام المختلفة واستغلال الموقع الالكتروني للوزارة لهذا الغرض.</a:t>
            </a:r>
          </a:p>
          <a:p>
            <a:pPr marL="627063" indent="-285750" algn="just" defTabSz="914400" rtl="1">
              <a:buFont typeface="Wingdings" pitchFamily="2" charset="2"/>
              <a:buChar char="ü"/>
            </a:pP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ضرورة تحديث بيانات المتطوعين بشكل دوري لسهولة التواصل معهم.</a:t>
            </a:r>
          </a:p>
          <a:p>
            <a:pPr marL="341313" algn="just" defTabSz="914400" rtl="1"/>
            <a:endParaRPr lang="ar-JO" sz="1600" b="1" dirty="0">
              <a:solidFill>
                <a:srgbClr val="000000">
                  <a:lumMod val="95000"/>
                  <a:lumOff val="5000"/>
                </a:srgb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defTabSz="914400" rtl="1">
              <a:buClr>
                <a:srgbClr val="C0A400"/>
              </a:buClr>
            </a:pPr>
            <a:endParaRPr lang="ar-JO" sz="1050" b="1" dirty="0" smtClean="0"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693965"/>
              </p:ext>
            </p:extLst>
          </p:nvPr>
        </p:nvGraphicFramePr>
        <p:xfrm>
          <a:off x="1535894" y="1240383"/>
          <a:ext cx="6019800" cy="273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773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105400" y="234375"/>
            <a:ext cx="4038599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defRPr>
            </a:lvl1pPr>
          </a:lstStyle>
          <a:p>
            <a:pPr defTabSz="914400"/>
            <a:r>
              <a:rPr lang="ar-JO" dirty="0" smtClean="0">
                <a:solidFill>
                  <a:srgbClr val="FFFFFF"/>
                </a:solidFill>
              </a:rPr>
              <a:t>تحليل </a:t>
            </a:r>
            <a:r>
              <a:rPr lang="ar-JO" dirty="0">
                <a:solidFill>
                  <a:srgbClr val="FFFFFF"/>
                </a:solidFill>
              </a:rPr>
              <a:t>النتائج بحسب المحاور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D4282-2A40-4FF7-BBC6-7ABC956B70C9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909" y="4419600"/>
            <a:ext cx="8761771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r>
              <a:rPr lang="ar-JO" b="1" dirty="0" smtClean="0"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ابرز الملاحظات المتعلقة بهذا المحور كانت ما يلي:</a:t>
            </a:r>
          </a:p>
          <a:p>
            <a:pPr marL="28575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endParaRPr lang="ar-JO" sz="1200" b="1" dirty="0" smtClean="0"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627063" indent="-285750" algn="just" defTabSz="914400" rtl="1">
              <a:buFont typeface="Wingdings" pitchFamily="2" charset="2"/>
              <a:buChar char="ü"/>
            </a:pP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ضرورة وجود برامج تدريبية خاصة للمتطوعين.</a:t>
            </a:r>
          </a:p>
          <a:p>
            <a:pPr marL="627063" indent="-285750" algn="just" defTabSz="914400" rtl="1">
              <a:buFont typeface="Wingdings" pitchFamily="2" charset="2"/>
              <a:buChar char="ü"/>
            </a:pP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وضع معايير لتقدير وتكريم المتطوعين المتميزين.</a:t>
            </a:r>
          </a:p>
          <a:p>
            <a:pPr marL="341313" algn="just" defTabSz="914400" rtl="1"/>
            <a:endParaRPr lang="ar-JO" sz="1600" b="1" dirty="0">
              <a:solidFill>
                <a:srgbClr val="000000">
                  <a:lumMod val="95000"/>
                  <a:lumOff val="5000"/>
                </a:srgb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defTabSz="914400" rtl="1">
              <a:buClr>
                <a:srgbClr val="C0A400"/>
              </a:buClr>
            </a:pPr>
            <a:endParaRPr lang="ar-JO" sz="1050" b="1" dirty="0" smtClean="0"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926827"/>
              </p:ext>
            </p:extLst>
          </p:nvPr>
        </p:nvGraphicFramePr>
        <p:xfrm>
          <a:off x="1509156" y="1167368"/>
          <a:ext cx="6553200" cy="273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813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079646" y="228600"/>
            <a:ext cx="4064353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defRPr>
            </a:lvl1pPr>
          </a:lstStyle>
          <a:p>
            <a:pPr defTabSz="914400"/>
            <a:r>
              <a:rPr lang="ar-JO" dirty="0" smtClean="0">
                <a:solidFill>
                  <a:srgbClr val="FFFFFF"/>
                </a:solidFill>
              </a:rPr>
              <a:t>تحليل </a:t>
            </a:r>
            <a:r>
              <a:rPr lang="ar-JO" dirty="0">
                <a:solidFill>
                  <a:srgbClr val="FFFFFF"/>
                </a:solidFill>
              </a:rPr>
              <a:t>النتائج بحسب </a:t>
            </a:r>
            <a:r>
              <a:rPr lang="ar-JO" dirty="0" smtClean="0">
                <a:solidFill>
                  <a:srgbClr val="FFFFFF"/>
                </a:solidFill>
              </a:rPr>
              <a:t>المحاور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D4282-2A40-4FF7-BBC6-7ABC956B70C9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9" y="4419600"/>
            <a:ext cx="8761771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r>
              <a:rPr lang="ar-JO" b="1" dirty="0" smtClean="0"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فيما يلي ابرز الملاحظات المتعلقة بمعايير اختيار  المتطوعين:</a:t>
            </a:r>
          </a:p>
          <a:p>
            <a:pPr marL="28575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endParaRPr lang="ar-JO" sz="1200" b="1" dirty="0" smtClean="0"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627063" indent="-285750" algn="just" defTabSz="914400" rtl="1">
              <a:buFont typeface="Wingdings" pitchFamily="2" charset="2"/>
              <a:buChar char="ü"/>
            </a:pP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نشر مفهوم العمل التطوعي بشكل اكبر بالمدراس والجامعات للحصول على اعداد اكبر مستقبلاً.</a:t>
            </a:r>
          </a:p>
          <a:p>
            <a:pPr marL="341313" algn="just" defTabSz="914400" rtl="1"/>
            <a:endParaRPr lang="ar-JO" sz="1600" b="1" dirty="0">
              <a:solidFill>
                <a:srgbClr val="000000">
                  <a:lumMod val="95000"/>
                  <a:lumOff val="5000"/>
                </a:srgbClr>
              </a:solidFill>
              <a:latin typeface="Sakkal Majalla" pitchFamily="2" charset="-78"/>
              <a:cs typeface="Sakkal Majalla" pitchFamily="2" charset="-78"/>
            </a:endParaRPr>
          </a:p>
          <a:p>
            <a:pPr algn="r" defTabSz="914400" rtl="1">
              <a:buClr>
                <a:srgbClr val="C0A400"/>
              </a:buClr>
            </a:pPr>
            <a:endParaRPr lang="ar-JO" sz="1050" b="1" dirty="0" smtClean="0">
              <a:solidFill>
                <a:srgbClr val="000000">
                  <a:lumMod val="95000"/>
                  <a:lumOff val="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864514"/>
              </p:ext>
            </p:extLst>
          </p:nvPr>
        </p:nvGraphicFramePr>
        <p:xfrm>
          <a:off x="1523011" y="1039645"/>
          <a:ext cx="6553200" cy="2724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55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4118" y="665767"/>
            <a:ext cx="5866072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/>
          <a:p>
            <a:pPr algn="r" defTabSz="914400" rtl="1"/>
            <a:r>
              <a:rPr lang="ar-AE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تحليل </a:t>
            </a:r>
            <a:r>
              <a:rPr lang="ar-AE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العوامل المؤثرة (</a:t>
            </a: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Impact Analysis</a:t>
            </a:r>
            <a:r>
              <a:rPr lang="ar-AE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</a:t>
            </a: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7185" y="1605823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 rtl="1">
              <a:defRPr/>
            </a:pPr>
            <a:r>
              <a:rPr lang="ar-AE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تم استخدام مبدأ باريتو في تحليل العوامل المؤثرة بحيث تم تحديد </a:t>
            </a:r>
            <a:r>
              <a:rPr lang="ar-AE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الـ </a:t>
            </a:r>
            <a:r>
              <a:rPr lang="ar-AE" b="1" u="sng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"20%"</a:t>
            </a:r>
            <a:r>
              <a:rPr lang="ar-AE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 من </a:t>
            </a:r>
            <a:r>
              <a:rPr lang="ar-JO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ar-AE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جوانب التي </a:t>
            </a:r>
            <a:r>
              <a:rPr lang="ar-AE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شكلت </a:t>
            </a:r>
            <a:r>
              <a:rPr lang="ar-AE" b="1" u="sng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"80%"</a:t>
            </a:r>
            <a:r>
              <a:rPr lang="ar-AE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 من عدم </a:t>
            </a:r>
            <a:r>
              <a:rPr lang="ar-AE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الرضا</a:t>
            </a:r>
            <a:r>
              <a:rPr lang="ar-JO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 للمتطوعين.</a:t>
            </a:r>
            <a:endParaRPr lang="en-US" b="1" kern="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66568" y="4460532"/>
            <a:ext cx="60027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A4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ar-SA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Times New Roman"/>
                <a:cs typeface="Sakkal Majalla" pitchFamily="2" charset="-78"/>
              </a:rPr>
              <a:t>وجود برنامج تدريبي للمتطوعين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Times New Roman"/>
              <a:cs typeface="Sakkal Majalla" pitchFamily="2" charset="-7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649508" y="5019374"/>
            <a:ext cx="60198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A4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ar-SA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Times New Roman"/>
                <a:cs typeface="Sakkal Majalla" pitchFamily="2" charset="-78"/>
              </a:rPr>
              <a:t>استغلال </a:t>
            </a:r>
            <a:r>
              <a:rPr lang="ar-SA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Times New Roman"/>
                <a:cs typeface="Sakkal Majalla" pitchFamily="2" charset="-78"/>
              </a:rPr>
              <a:t>الموقع الالكتروني في الإعلان عن الفعاليات التي يتم تنظيمها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Times New Roman"/>
              <a:cs typeface="Sakkal Majalla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676400" y="3077375"/>
            <a:ext cx="5992908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A4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ar-SA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Times New Roman"/>
                <a:cs typeface="Sakkal Majalla" pitchFamily="2" charset="-78"/>
              </a:rPr>
              <a:t>الإعلان عن الفعالية قبل وقت كاف من التنفيذ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Times New Roman"/>
              <a:cs typeface="Sakkal Majalla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676400" y="2438400"/>
            <a:ext cx="6019800" cy="457200"/>
          </a:xfrm>
          <a:prstGeom prst="roundRect">
            <a:avLst/>
          </a:prstGeom>
          <a:solidFill>
            <a:srgbClr val="9A0000"/>
          </a:solidFill>
          <a:ln>
            <a:solidFill>
              <a:srgbClr val="C0A4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ar-JO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Times New Roman"/>
                <a:cs typeface="Sakkal Majalla" pitchFamily="2" charset="-78"/>
              </a:rPr>
              <a:t>جوانب عدم الرضا التي يجب التركيز عليها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Times New Roman"/>
              <a:cs typeface="Sakkal Majalla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686232" y="3763399"/>
            <a:ext cx="6009968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A4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ar-JO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Times New Roman"/>
                <a:cs typeface="Sakkal Majalla" pitchFamily="2" charset="-78"/>
              </a:rPr>
              <a:t>التعريف بأهداف المشاركة والمهام للمتطوعين قبل كل فعالية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Times New Roman"/>
              <a:cs typeface="Sakkal Majalla" pitchFamily="2" charset="-78"/>
            </a:endParaRPr>
          </a:p>
        </p:txBody>
      </p:sp>
      <p:sp>
        <p:nvSpPr>
          <p:cNvPr id="20" name="Slide Number Placeholder 9"/>
          <p:cNvSpPr txBox="1">
            <a:spLocks/>
          </p:cNvSpPr>
          <p:nvPr/>
        </p:nvSpPr>
        <p:spPr>
          <a:xfrm>
            <a:off x="32189" y="64598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fld id="{6C3D499E-51AF-426A-BBC1-7667D7EFC77F}" type="slidenum">
              <a:rPr lang="ar-SA" sz="1400" b="1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15</a:t>
            </a:fld>
            <a:endParaRPr lang="en-US" sz="1400" b="1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72200" y="381000"/>
            <a:ext cx="2971800" cy="584775"/>
          </a:xfrm>
          <a:prstGeom prst="rect">
            <a:avLst/>
          </a:prstGeom>
          <a:solidFill>
            <a:srgbClr val="C0A400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AE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التوصيات</a:t>
            </a: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53496"/>
              </p:ext>
            </p:extLst>
          </p:nvPr>
        </p:nvGraphicFramePr>
        <p:xfrm>
          <a:off x="609600" y="1143000"/>
          <a:ext cx="8229600" cy="527980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848600"/>
                <a:gridCol w="381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JO" sz="1600" b="1" dirty="0">
                          <a:solidFill>
                            <a:schemeClr val="bg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التوصية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يتم الاعلان عن الفعاليات للمتطوعين عن طريق الواتساب و المتطوعون</a:t>
                      </a:r>
                      <a:r>
                        <a:rPr lang="ar-AE" sz="1600" b="1" baseline="0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يرغبون بالاتصال أو  بإرسال رسائل نصية لهم أو تخصيص موقع الكتروني لفريق عطاء يتم فيها  الاعلان عن الفعاليات .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العمل على ابلاغ المتطوعين بخطة الفعاليات في الوزارة منذ بداية العام حيث</a:t>
                      </a:r>
                      <a:r>
                        <a:rPr lang="ar-AE" sz="1600" b="1" baseline="0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يتم</a:t>
                      </a: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الاعلان عن الفعالية للمتطوعين في الوقت الحالي قبل تنفيذها بوقت قصير (يوم واحد)  و قد طالب الكثير منهم بإبلاغهم قبل الفعالية بوقت</a:t>
                      </a:r>
                      <a:r>
                        <a:rPr lang="ar-AE" sz="1600" b="1" baseline="0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كاف .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زيادة ميزانية المراكز الثقافية  للمتطوعين 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JO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دراسة تخصيص حملة اعلامية للتعريف</a:t>
                      </a:r>
                      <a:r>
                        <a:rPr lang="ar-JO" sz="1600" b="1" baseline="0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بدور المتطوعين ببرنامج عطاء، ويستفاد منها ايضا في استقطاب المزيد من المتطوعين.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4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JO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القيام بزيارات</a:t>
                      </a:r>
                      <a:r>
                        <a:rPr lang="ar-JO" sz="1600" b="1" baseline="0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مقارنة معيارية مع الجهات المتميزة في الخدمة التطوعية مثل: تكاتف، ساند، الهلال الاحمر، متطوعين الامارات للاستفادة من اليات وبرامج العمل لديهم.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JO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دراسة امكانية عقد اتفاقيات</a:t>
                      </a:r>
                      <a:r>
                        <a:rPr lang="ar-JO" sz="1600" b="1" baseline="0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شراكة مع جهات تعمل بمجال العمل التطوعي مثل الهلال الاحمر  لتقديم دورات تدريبية لمتطوعي عطاء وامكانية مشاركتهم في الحملات التطوعية الخارجية.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85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JO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مراجعة الآلية الحالية لتكريم وتقدير</a:t>
                      </a:r>
                      <a:r>
                        <a:rPr lang="ar-JO" sz="1600" b="1" baseline="0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جهود المتطوعين المتميزين.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7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JO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زيادة</a:t>
                      </a:r>
                      <a:r>
                        <a:rPr lang="ar-JO" sz="1600" b="1" baseline="0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دورية التواصل مع المتطوعين من خلال ورش عمل وندوات مخصصة لهم.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8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تطوير البرنامج التطوعي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9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عمل برنامج تحفيزي للمتطوعين و تشجيعهم من الناحية المادية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AE" sz="1600" b="1" dirty="0" smtClean="0"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10</a:t>
                      </a:r>
                      <a:endParaRPr lang="en-US" sz="1600" b="1" dirty="0"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lide Number Placeholder 9"/>
          <p:cNvSpPr txBox="1">
            <a:spLocks/>
          </p:cNvSpPr>
          <p:nvPr/>
        </p:nvSpPr>
        <p:spPr>
          <a:xfrm>
            <a:off x="32189" y="64598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fld id="{6C3D499E-51AF-426A-BBC1-7667D7EFC77F}" type="slidenum">
              <a:rPr lang="ar-SA" sz="1400" b="1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16</a:t>
            </a:fld>
            <a:endParaRPr lang="en-US" sz="1400" b="1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67450" y="457199"/>
            <a:ext cx="2876550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/>
          <a:p>
            <a:pPr algn="just" defTabSz="914400" rtl="1">
              <a:defRPr/>
            </a:pPr>
            <a:r>
              <a:rPr lang="ar-AE" sz="32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المقدمــة</a:t>
            </a:r>
            <a:endParaRPr lang="ar-AE" sz="36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299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r>
              <a:rPr lang="ar-JO" sz="2000" b="1" dirty="0">
                <a:solidFill>
                  <a:srgbClr val="9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تهدف هذه الدراسة </a:t>
            </a:r>
            <a:r>
              <a:rPr lang="ar-AE" sz="2000" b="1" dirty="0">
                <a:solidFill>
                  <a:srgbClr val="9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الى </a:t>
            </a:r>
            <a:r>
              <a:rPr lang="ar-JO" sz="2000" b="1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ar-SA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لتعرف </a:t>
            </a:r>
            <a:r>
              <a:rPr lang="ar-SA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على انطباعات وتوقعات </a:t>
            </a:r>
            <a:r>
              <a:rPr lang="ar-A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المتطوعين </a:t>
            </a:r>
            <a:r>
              <a:rPr lang="ar-A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عن مشاركاتهم في برنامج الخدمة التطوعية (عطاء</a:t>
            </a:r>
            <a:r>
              <a:rPr lang="ar-A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JO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</a:t>
            </a:r>
            <a:r>
              <a:rPr lang="ar-A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مدى </a:t>
            </a:r>
            <a:r>
              <a:rPr lang="ar-JO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رضاهم عن البرنامج والجوانب الخاصة به.</a:t>
            </a:r>
            <a:endParaRPr lang="ar-AE" sz="20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34714" y="2133600"/>
            <a:ext cx="17524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r>
              <a:rPr lang="ar-JO" sz="2000" b="1" dirty="0" smtClean="0">
                <a:solidFill>
                  <a:srgbClr val="9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العينة </a:t>
            </a:r>
            <a:r>
              <a:rPr lang="ar-JO" sz="2000" b="1" dirty="0">
                <a:solidFill>
                  <a:srgbClr val="9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المستهدفة: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50843"/>
              </p:ext>
            </p:extLst>
          </p:nvPr>
        </p:nvGraphicFramePr>
        <p:xfrm>
          <a:off x="761999" y="2631442"/>
          <a:ext cx="769005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350"/>
                <a:gridCol w="2563350"/>
                <a:gridCol w="256335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 smtClean="0">
                          <a:solidFill>
                            <a:schemeClr val="tx1"/>
                          </a:solidFill>
                        </a:rPr>
                        <a:t>عدد</a:t>
                      </a:r>
                      <a:r>
                        <a:rPr lang="ar-AE" baseline="0" dirty="0" smtClean="0">
                          <a:solidFill>
                            <a:schemeClr val="tx1"/>
                          </a:solidFill>
                        </a:rPr>
                        <a:t> الاستجابة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العدد الاجمالي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142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عدد المتطوعين الفعالين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463413" y="3810000"/>
            <a:ext cx="48590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r>
              <a:rPr lang="ar-JO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تم تنفيذ الاستبيان </a:t>
            </a:r>
            <a:r>
              <a:rPr lang="ar-JO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عبر </a:t>
            </a:r>
            <a:r>
              <a:rPr lang="ar-JO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اجراء مكالمات هاتفية مع </a:t>
            </a:r>
            <a:r>
              <a:rPr lang="ar-JO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المتطوعين.</a:t>
            </a: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Slide Number Placeholder 9"/>
          <p:cNvSpPr txBox="1">
            <a:spLocks/>
          </p:cNvSpPr>
          <p:nvPr/>
        </p:nvSpPr>
        <p:spPr>
          <a:xfrm>
            <a:off x="32189" y="64598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fld id="{6C3D499E-51AF-426A-BBC1-7667D7EFC77F}" type="slidenum">
              <a:rPr lang="ar-SA" sz="1400" b="1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2</a:t>
            </a:fld>
            <a:endParaRPr lang="en-US" sz="1400" b="1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50026" y="457198"/>
            <a:ext cx="8163267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/>
          <a:p>
            <a:pPr lvl="0" algn="r" defTabSz="914400" rtl="1">
              <a:defRPr/>
            </a:pPr>
            <a:r>
              <a:rPr kumimoji="0" lang="ar-JO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akkal Majalla" pitchFamily="2" charset="-78"/>
                <a:cs typeface="Sakkal Majalla" pitchFamily="2" charset="-78"/>
              </a:rPr>
              <a:t>النتائج الاجمالية للرضا عن </a:t>
            </a:r>
            <a:r>
              <a:rPr lang="ar-JO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برنامج الخدمة التطوعية «عطاء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879530"/>
              </p:ext>
            </p:extLst>
          </p:nvPr>
        </p:nvGraphicFramePr>
        <p:xfrm>
          <a:off x="2167246" y="11786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674421" y="4218878"/>
            <a:ext cx="663236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r>
              <a:rPr lang="ar-JO" b="1" dirty="0"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النتائج الاجمالية لرضا المتطوعين تجاوزت المستهدف الموضوع، وحققت الاهداف المرجوة منها وهي:</a:t>
            </a:r>
          </a:p>
          <a:p>
            <a:pPr marL="573088" lvl="0" indent="-285750" algn="just" defTabSz="914400" rtl="1">
              <a:buFont typeface="Wingdings" pitchFamily="2" charset="2"/>
              <a:buChar char="ü"/>
            </a:pPr>
            <a:r>
              <a:rPr lang="ar-JO" sz="1600" b="1" dirty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مساهمة العمل التطوعي في زيادة ثقة المجتمع </a:t>
            </a: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بأبنائه </a:t>
            </a:r>
            <a:r>
              <a:rPr lang="ar-JO" sz="1600" b="1" dirty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وشبابه </a:t>
            </a: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AE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88.78</a:t>
            </a: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%)</a:t>
            </a:r>
            <a:endParaRPr lang="ar-JO" sz="1600" b="1" dirty="0">
              <a:solidFill>
                <a:srgbClr val="000000">
                  <a:lumMod val="95000"/>
                  <a:lumOff val="5000"/>
                </a:srgbClr>
              </a:solidFill>
              <a:latin typeface="Sakkal Majalla" pitchFamily="2" charset="-78"/>
              <a:cs typeface="Sakkal Majalla" pitchFamily="2" charset="-78"/>
            </a:endParaRPr>
          </a:p>
          <a:p>
            <a:pPr marL="573088" lvl="0" indent="-285750" algn="just" defTabSz="914400" rtl="1">
              <a:buFont typeface="Wingdings" pitchFamily="2" charset="2"/>
              <a:buChar char="ü"/>
            </a:pPr>
            <a:r>
              <a:rPr lang="ar-JO" sz="1600" b="1" dirty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مساهمة العمل التطوعي في تعزيز الانتماء الوطني والتلاحم المجتمعي </a:t>
            </a: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AE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87.76</a:t>
            </a: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%) </a:t>
            </a:r>
            <a:endParaRPr lang="ar-JO" sz="1600" b="1" dirty="0">
              <a:solidFill>
                <a:srgbClr val="000000">
                  <a:lumMod val="95000"/>
                  <a:lumOff val="5000"/>
                </a:srgbClr>
              </a:solidFill>
              <a:latin typeface="Sakkal Majalla" pitchFamily="2" charset="-78"/>
              <a:cs typeface="Sakkal Majalla" pitchFamily="2" charset="-78"/>
            </a:endParaRPr>
          </a:p>
          <a:p>
            <a:pPr marL="573088" lvl="0" indent="-285750" algn="just" defTabSz="914400" rtl="1">
              <a:buFont typeface="Wingdings" pitchFamily="2" charset="2"/>
              <a:buChar char="ü"/>
            </a:pPr>
            <a:r>
              <a:rPr lang="ar-JO" sz="1600" b="1" dirty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اكتساب الخبرات والمهارات التي سوف تساعد المتطوع في </a:t>
            </a: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حياته(</a:t>
            </a:r>
            <a:r>
              <a:rPr lang="ar-AE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89.8</a:t>
            </a:r>
            <a:r>
              <a:rPr lang="ar-JO" sz="16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Sakkal Majalla" pitchFamily="2" charset="-78"/>
                <a:cs typeface="Sakkal Majalla" pitchFamily="2" charset="-78"/>
              </a:rPr>
              <a:t>%).</a:t>
            </a:r>
            <a:endParaRPr lang="ar-JO" sz="1600" b="1" dirty="0">
              <a:solidFill>
                <a:srgbClr val="000000">
                  <a:lumMod val="95000"/>
                  <a:lumOff val="5000"/>
                </a:srgbClr>
              </a:solidFill>
              <a:latin typeface="Sakkal Majalla" pitchFamily="2" charset="-78"/>
              <a:cs typeface="Sakkal Majalla" pitchFamily="2" charset="-78"/>
            </a:endParaRPr>
          </a:p>
          <a:p>
            <a:pPr marL="287338" lvl="0" algn="just" defTabSz="914400" rtl="1"/>
            <a:endParaRPr lang="ar-JO" sz="1400" b="1" dirty="0">
              <a:solidFill>
                <a:srgbClr val="000000">
                  <a:lumMod val="95000"/>
                  <a:lumOff val="5000"/>
                </a:srgbClr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433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810000" y="2438400"/>
            <a:ext cx="1428750" cy="4095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1400" b="1" kern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143000"/>
            <a:ext cx="8427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 defTabSz="914400" rtl="1"/>
            <a:endParaRPr lang="ar-JO" dirty="0" smtClean="0">
              <a:solidFill>
                <a:prstClr val="black">
                  <a:lumMod val="95000"/>
                  <a:lumOff val="5000"/>
                </a:prstClr>
              </a:solidFill>
              <a:latin typeface="Sakkal Majalla" pitchFamily="2" charset="-78"/>
              <a:cs typeface="Sakkal Majalla" pitchFamily="2" charset="-78"/>
            </a:endParaRPr>
          </a:p>
          <a:p>
            <a:pPr marL="28575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r>
              <a:rPr lang="ar-JO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تم احتساب اجمالي نسبة الرضا </a:t>
            </a:r>
            <a:r>
              <a:rPr lang="ar-JO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الاجمالية عن برنامج «عطاء» من </a:t>
            </a:r>
            <a:r>
              <a:rPr lang="ar-JO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نسبة الاشخاص الذين اجابوا «راضي جداً» و «راضي» عن سؤال الرضا العام، علماً بأن هذه الآلية هي المتبعة من قبل مكتب مجلس الوزراء في مثل هذا النوع من الدراسات.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914400" y="2867025"/>
            <a:ext cx="1466850" cy="409575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ar-JO" sz="12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</a:t>
            </a:r>
            <a:r>
              <a:rPr lang="ar-JO" sz="1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راضي ابداً</a:t>
            </a:r>
            <a:endParaRPr lang="en-US" sz="12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362200" y="2867025"/>
            <a:ext cx="1466850" cy="409575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ar-JO" sz="1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راضي</a:t>
            </a:r>
            <a:endParaRPr lang="en-US" sz="12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810000" y="2867025"/>
            <a:ext cx="1466850" cy="409575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ar-AE" sz="1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 حد ما</a:t>
            </a:r>
            <a:endParaRPr lang="en-US" sz="1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257800" y="2867025"/>
            <a:ext cx="1466850" cy="4095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ar-JO" sz="1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راضي</a:t>
            </a:r>
            <a:endParaRPr lang="en-US" sz="12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724650" y="2867025"/>
            <a:ext cx="1466850" cy="409575"/>
          </a:xfrm>
          <a:prstGeom prst="rect">
            <a:avLst/>
          </a:prstGeom>
          <a:solidFill>
            <a:srgbClr val="0066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ar-JO" sz="1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راضي جداً</a:t>
            </a:r>
            <a:endParaRPr lang="en-US" sz="12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914400" y="2438400"/>
            <a:ext cx="1447800" cy="4095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1400" b="1" kern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2351349" y="2438400"/>
            <a:ext cx="1447800" cy="4095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724650" y="2438400"/>
            <a:ext cx="1466850" cy="4095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6038850" y="3870177"/>
            <a:ext cx="14668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ar-JO" sz="1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نسبة الرضا</a:t>
            </a:r>
            <a:endParaRPr lang="ar-AE" sz="1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3848100" y="3810000"/>
            <a:ext cx="13906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 rtl="1">
              <a:spcBef>
                <a:spcPct val="50000"/>
              </a:spcBef>
              <a:defRPr/>
            </a:pPr>
            <a:r>
              <a:rPr lang="ar-AE" sz="1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محاي</a:t>
            </a:r>
            <a:r>
              <a:rPr lang="ar-JO" sz="1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</a:t>
            </a:r>
            <a:endParaRPr lang="en-US" sz="1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AutoShape 22"/>
          <p:cNvCxnSpPr>
            <a:cxnSpLocks noChangeShapeType="1"/>
            <a:endCxn id="21" idx="2"/>
          </p:cNvCxnSpPr>
          <p:nvPr/>
        </p:nvCxnSpPr>
        <p:spPr bwMode="auto">
          <a:xfrm flipV="1">
            <a:off x="4543425" y="3276600"/>
            <a:ext cx="0" cy="44291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1638300" y="3816191"/>
            <a:ext cx="13906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 rtl="1">
              <a:spcBef>
                <a:spcPct val="50000"/>
              </a:spcBef>
              <a:defRPr/>
            </a:pPr>
            <a:r>
              <a:rPr lang="ar-JO" sz="1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نسبة عدم الرضا</a:t>
            </a:r>
            <a:endParaRPr lang="en-US" sz="1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AutoShape 24"/>
          <p:cNvCxnSpPr>
            <a:cxnSpLocks noChangeShapeType="1"/>
          </p:cNvCxnSpPr>
          <p:nvPr/>
        </p:nvCxnSpPr>
        <p:spPr bwMode="auto">
          <a:xfrm rot="16200000" flipV="1">
            <a:off x="1738313" y="3214687"/>
            <a:ext cx="504825" cy="685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25"/>
          <p:cNvCxnSpPr>
            <a:cxnSpLocks noChangeShapeType="1"/>
          </p:cNvCxnSpPr>
          <p:nvPr/>
        </p:nvCxnSpPr>
        <p:spPr bwMode="auto">
          <a:xfrm flipV="1">
            <a:off x="2333628" y="3305174"/>
            <a:ext cx="761997" cy="252413"/>
          </a:xfrm>
          <a:prstGeom prst="bentConnector2">
            <a:avLst/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24"/>
          <p:cNvCxnSpPr>
            <a:cxnSpLocks noChangeShapeType="1"/>
          </p:cNvCxnSpPr>
          <p:nvPr/>
        </p:nvCxnSpPr>
        <p:spPr bwMode="auto">
          <a:xfrm rot="5400000" flipH="1">
            <a:off x="6153150" y="3148012"/>
            <a:ext cx="457200" cy="685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25"/>
          <p:cNvCxnSpPr>
            <a:cxnSpLocks noChangeShapeType="1"/>
          </p:cNvCxnSpPr>
          <p:nvPr/>
        </p:nvCxnSpPr>
        <p:spPr bwMode="auto">
          <a:xfrm rot="16200000">
            <a:off x="6877050" y="3109912"/>
            <a:ext cx="457200" cy="7620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381000" y="427267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914400" rtl="1">
              <a:buClr>
                <a:srgbClr val="C0A400"/>
              </a:buClr>
              <a:buFont typeface="Wingdings" pitchFamily="2" charset="2"/>
              <a:buChar char="§"/>
            </a:pPr>
            <a:r>
              <a:rPr lang="ar-AE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تم تحليل </a:t>
            </a:r>
            <a:r>
              <a:rPr lang="ar-JO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العوامل المؤثرة ل</a:t>
            </a:r>
            <a:r>
              <a:rPr lang="ar-AE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لنتائج </a:t>
            </a:r>
            <a:r>
              <a:rPr lang="ar-AE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استناداً إلى مبدأ </a:t>
            </a:r>
            <a:r>
              <a:rPr lang="ar-JO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«</a:t>
            </a:r>
            <a:r>
              <a:rPr lang="ar-AE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باريتو</a:t>
            </a:r>
            <a:r>
              <a:rPr lang="ar-JO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»</a:t>
            </a:r>
            <a:r>
              <a:rPr lang="ar-AE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وذلك بتحديد الـ "20%" من </a:t>
            </a:r>
            <a:r>
              <a:rPr lang="ar-JO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ar-AE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جوانب التي </a:t>
            </a:r>
            <a:r>
              <a:rPr lang="ar-AE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شكلت "80%" من عدم الرضا.</a:t>
            </a:r>
            <a:endParaRPr lang="en-US" b="1" dirty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67450" y="457199"/>
            <a:ext cx="2876550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/>
          <a:p>
            <a:pPr algn="just" defTabSz="914400" rtl="1">
              <a:defRPr/>
            </a:pPr>
            <a:r>
              <a:rPr lang="ar-JO" sz="32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اسلوب </a:t>
            </a:r>
            <a:r>
              <a:rPr lang="ar-AE" sz="32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تحليل </a:t>
            </a:r>
            <a:r>
              <a:rPr lang="ar-AE" sz="32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الدراسة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5238750" y="2438400"/>
            <a:ext cx="1485900" cy="4095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1400" b="1" kern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39" name="Slide Number Placeholder 9"/>
          <p:cNvSpPr txBox="1">
            <a:spLocks/>
          </p:cNvSpPr>
          <p:nvPr/>
        </p:nvSpPr>
        <p:spPr>
          <a:xfrm>
            <a:off x="32189" y="64598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fld id="{6C3D499E-51AF-426A-BBC1-7667D7EFC77F}" type="slidenum">
              <a:rPr lang="ar-SA" sz="1400" b="1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4</a:t>
            </a:fld>
            <a:endParaRPr lang="en-US" sz="1400" b="1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28600" y="2514600"/>
            <a:ext cx="86106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ar-J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نتائج رضا برنامج الخدمة التطوعية «عطاء</a:t>
            </a:r>
            <a:r>
              <a:rPr lang="ar-J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J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2015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D4282-2A40-4FF7-BBC6-7ABC956B70C9}" type="slidenum">
              <a:rPr lang="ar-SA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753669" y="4291651"/>
            <a:ext cx="3048000" cy="12541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9A0000"/>
            </a:solidFill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1- تحليل النتائج بحسب الديموغرافيات</a:t>
            </a:r>
            <a:br>
              <a:rPr lang="ar-JO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</a:br>
            <a:r>
              <a:rPr lang="ar-JO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2- تحليل </a:t>
            </a:r>
            <a:r>
              <a:rPr lang="ar-JO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النتائج بحسب </a:t>
            </a:r>
            <a:r>
              <a:rPr lang="ar-A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أسئلة الاستبيان</a:t>
            </a:r>
            <a:endParaRPr lang="ar-SA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A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3- التوصيات </a:t>
            </a:r>
            <a:r>
              <a:rPr lang="ar-S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 </a:t>
            </a:r>
            <a:r>
              <a:rPr lang="ar-JO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/>
            </a:r>
            <a:br>
              <a:rPr lang="ar-JO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046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48006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يمثل الرسم البياني نسب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المشاركين في الاستبيان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حسب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نوع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الجنس.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457199"/>
            <a:ext cx="5791200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/>
          <a:p>
            <a:pPr algn="r" rtl="1">
              <a:defRPr/>
            </a:pPr>
            <a:r>
              <a:rPr lang="ar-JO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1- تحليل </a:t>
            </a:r>
            <a:r>
              <a:rPr lang="ar-J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النتائج بحسب الديموغرافيات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142059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84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457199"/>
            <a:ext cx="5791200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/>
          <a:p>
            <a:pPr algn="r" rtl="1">
              <a:defRPr/>
            </a:pPr>
            <a:r>
              <a:rPr lang="ar-JO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1- تحليل </a:t>
            </a:r>
            <a:r>
              <a:rPr lang="ar-J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النتائج بحسب الديموغرافيات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48006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يمثل الرسم البياني نسب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المشاركين في الاستبيان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حسب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نوع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الجنسية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.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931486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63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457199"/>
            <a:ext cx="5791200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/>
          <a:p>
            <a:pPr algn="r" rtl="1">
              <a:defRPr/>
            </a:pPr>
            <a:r>
              <a:rPr lang="ar-JO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1- تحليل </a:t>
            </a:r>
            <a:r>
              <a:rPr lang="ar-J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النتائج بحسب الديموغرافيات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480920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828800" y="48006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يمثل الرسم البياني نسب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المشاركين في الاستبيان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حسب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المركز الثقافي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457199"/>
            <a:ext cx="5791200" cy="584775"/>
          </a:xfrm>
          <a:prstGeom prst="rect">
            <a:avLst/>
          </a:prstGeom>
          <a:solidFill>
            <a:srgbClr val="C0A400"/>
          </a:solidFill>
        </p:spPr>
        <p:txBody>
          <a:bodyPr wrap="square" rtlCol="0">
            <a:spAutoFit/>
          </a:bodyPr>
          <a:lstStyle/>
          <a:p>
            <a:pPr algn="r" rtl="1">
              <a:defRPr/>
            </a:pPr>
            <a:r>
              <a:rPr lang="ar-JO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1- تحليل </a:t>
            </a:r>
            <a:r>
              <a:rPr lang="ar-J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النتائج بحسب الديموغرافيات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214272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828800" y="48006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يمثل الرسم البياني نسب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المشاركين في الاستبيان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حسب</a:t>
            </a:r>
            <a:r>
              <a:rPr lang="ar-AE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 العمر </a:t>
            </a:r>
            <a:r>
              <a:rPr lang="ar-S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9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ocument Control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Office Theme">
  <a:themeElements>
    <a:clrScheme name="Custom 14">
      <a:dk1>
        <a:sysClr val="windowText" lastClr="000000"/>
      </a:dk1>
      <a:lt1>
        <a:sysClr val="window" lastClr="FFFFFF"/>
      </a:lt1>
      <a:dk2>
        <a:srgbClr val="FFFFFF"/>
      </a:dk2>
      <a:lt2>
        <a:srgbClr val="0C0C0C"/>
      </a:lt2>
      <a:accent1>
        <a:srgbClr val="F42D0B"/>
      </a:accent1>
      <a:accent2>
        <a:srgbClr val="E36C09"/>
      </a:accent2>
      <a:accent3>
        <a:srgbClr val="F42D0B"/>
      </a:accent3>
      <a:accent4>
        <a:srgbClr val="8064A2"/>
      </a:accent4>
      <a:accent5>
        <a:srgbClr val="F42D0B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wic_System_Copyright xmlns="http://schemas.microsoft.com/sharepoint/v3/fields" xsi:nil="true"/>
    <ImageCreateDate xmlns="CB3F4486-D066-4C54-8D5E-4CA39811741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3685BB44B415BD4398B2788B0365616E" ma:contentTypeVersion="2" ma:contentTypeDescription="Upload an image." ma:contentTypeScope="" ma:versionID="699bb9bfaf7b401867e748ec5eca489b">
  <xsd:schema xmlns:xsd="http://www.w3.org/2001/XMLSchema" xmlns:xs="http://www.w3.org/2001/XMLSchema" xmlns:p="http://schemas.microsoft.com/office/2006/metadata/properties" xmlns:ns1="http://schemas.microsoft.com/sharepoint/v3" xmlns:ns2="CB3F4486-D066-4C54-8D5E-4CA398117414" xmlns:ns3="6334CA77-120F-4EFB-BAF8-4F0E996DB6C2" xmlns:ns4="http://schemas.microsoft.com/sharepoint/v3/fields" targetNamespace="http://schemas.microsoft.com/office/2006/metadata/properties" ma:root="true" ma:fieldsID="c0e66aa7fdade2a64ce156464e225d30" ns1:_="" ns2:_="" ns3:_="" ns4:_="">
    <xsd:import namespace="http://schemas.microsoft.com/sharepoint/v3"/>
    <xsd:import namespace="CB3F4486-D066-4C54-8D5E-4CA398117414"/>
    <xsd:import namespace="6334CA77-120F-4EFB-BAF8-4F0E996DB6C2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3:ThumbnailExists" minOccurs="0"/>
                <xsd:element ref="ns3:PreviewExists" minOccurs="0"/>
                <xsd:element ref="ns3:ImageWidth" minOccurs="0"/>
                <xsd:element ref="ns3:ImageHeight" minOccurs="0"/>
                <xsd:element ref="ns2:ImageCreateDate" minOccurs="0"/>
                <xsd:element ref="ns4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F4486-D066-4C54-8D5E-4CA398117414" elementFormDefault="qualified">
    <xsd:import namespace="http://schemas.microsoft.com/office/2006/documentManagement/types"/>
    <xsd:import namespace="http://schemas.microsoft.com/office/infopath/2007/PartnerControls"/>
    <xsd:element name="ImageCreateDate" ma:index="25" nillable="true" ma:displayName="Date Picture Taken" ma:description="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4CA77-120F-4EFB-BAF8-4F0E996DB6C2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45B48A-0FBD-4F83-B96E-F46C18A344F2}"/>
</file>

<file path=customXml/itemProps2.xml><?xml version="1.0" encoding="utf-8"?>
<ds:datastoreItem xmlns:ds="http://schemas.openxmlformats.org/officeDocument/2006/customXml" ds:itemID="{40FF225C-5A26-4804-B299-8CE125181F18}"/>
</file>

<file path=customXml/itemProps3.xml><?xml version="1.0" encoding="utf-8"?>
<ds:datastoreItem xmlns:ds="http://schemas.openxmlformats.org/officeDocument/2006/customXml" ds:itemID="{5C7B0C05-F296-4860-95A0-EB729A94A140}"/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786</Words>
  <Application>Microsoft Office PowerPoint</Application>
  <PresentationFormat>On-screen Show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Office Theme</vt:lpstr>
      <vt:lpstr>4_Office Theme</vt:lpstr>
      <vt:lpstr>2_Document Control</vt:lpstr>
      <vt:lpstr>5_Office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نتائج رضا برنامج الخدمة التطوعية «عطاء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Aunood</dc:creator>
  <cp:keywords/>
  <dc:description/>
  <cp:lastModifiedBy>محمد داود البلوشي</cp:lastModifiedBy>
  <cp:revision>122</cp:revision>
  <dcterms:created xsi:type="dcterms:W3CDTF">2015-07-28T06:38:43Z</dcterms:created>
  <dcterms:modified xsi:type="dcterms:W3CDTF">2016-01-17T06:12:16Z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0x0101009148F5A04DDD49CBA7127AADA5FB792B00AADE34325A8B49CDA8BB4DB53328F214003685BB44B415BD4398B2788B0365616E</vt:lpwstr>
  </property>
  <property fmtid="{D5CDD505-2E9C-101B-9397-08002B2CF9AE}" pid="4" name="VideoSetEmbedCode">
    <vt:lpwstr/>
  </property>
  <property fmtid="{D5CDD505-2E9C-101B-9397-08002B2CF9AE}" pid="5" name="AlternateThumbnailUrl">
    <vt:lpwstr/>
  </property>
  <property fmtid="{D5CDD505-2E9C-101B-9397-08002B2CF9AE}" pid="6" name="PeopleInMedia">
    <vt:lpwstr/>
  </property>
  <property fmtid="{D5CDD505-2E9C-101B-9397-08002B2CF9AE}" pid="8" name="VideoSetOwner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3" name="VideoSetDescription">
    <vt:lpwstr/>
  </property>
  <property fmtid="{D5CDD505-2E9C-101B-9397-08002B2CF9AE}" pid="14" name="VideoSetUserOverrideEncoding">
    <vt:lpwstr/>
  </property>
  <property fmtid="{D5CDD505-2E9C-101B-9397-08002B2CF9AE}" pid="15" name="VideoSetShowDownloadLink">
    <vt:bool>false</vt:bool>
  </property>
  <property fmtid="{D5CDD505-2E9C-101B-9397-08002B2CF9AE}" pid="16" name="VideoSetShowEmbedLink">
    <vt:bool>false</vt:bool>
  </property>
  <property fmtid="{D5CDD505-2E9C-101B-9397-08002B2CF9AE}" pid="17" name="VideoSetDefaultEncoding">
    <vt:lpwstr/>
  </property>
  <property fmtid="{D5CDD505-2E9C-101B-9397-08002B2CF9AE}" pid="18" name="NoCrawl">
    <vt:bool>false</vt:bool>
  </property>
  <property fmtid="{D5CDD505-2E9C-101B-9397-08002B2CF9AE}" pid="19" name="VideoSetExternalLink">
    <vt:lpwstr/>
  </property>
  <property fmtid="{D5CDD505-2E9C-101B-9397-08002B2CF9AE}" pid="20" name="VideoSetRenditionsInfo">
    <vt:lpwstr/>
  </property>
  <property fmtid="{D5CDD505-2E9C-101B-9397-08002B2CF9AE}" pid="22" name="vti_imgdate">
    <vt:lpwstr/>
  </property>
  <property fmtid="{D5CDD505-2E9C-101B-9397-08002B2CF9AE}" pid="23" name="VideoRenditionLabel">
    <vt:lpwstr/>
  </property>
</Properties>
</file>