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theme/themeOverride2.xml" ContentType="application/vnd.openxmlformats-officedocument.themeOverride+xml"/>
  <Override PartName="/ppt/charts/chart2.xml" ContentType="application/vnd.openxmlformats-officedocument.drawingml.chart+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1.xml" ContentType="application/vnd.openxmlformats-officedocument.them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sldIdLst>
    <p:sldId id="259" r:id="rId4"/>
    <p:sldId id="311" r:id="rId5"/>
    <p:sldId id="297" r:id="rId6"/>
    <p:sldId id="271" r:id="rId7"/>
    <p:sldId id="286" r:id="rId8"/>
    <p:sldId id="299" r:id="rId9"/>
    <p:sldId id="300" r:id="rId10"/>
    <p:sldId id="301" r:id="rId11"/>
    <p:sldId id="302" r:id="rId12"/>
    <p:sldId id="303" r:id="rId13"/>
    <p:sldId id="305" r:id="rId14"/>
    <p:sldId id="306" r:id="rId15"/>
    <p:sldId id="307" r:id="rId16"/>
    <p:sldId id="308" r:id="rId17"/>
    <p:sldId id="309" r:id="rId18"/>
    <p:sldId id="310" r:id="rId19"/>
    <p:sldId id="289" r:id="rId20"/>
    <p:sldId id="31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ABC"/>
    <a:srgbClr val="A679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0" d="100"/>
          <a:sy n="80" d="100"/>
        </p:scale>
        <p:origin x="-10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invertIfNegative val="0"/>
          <c:dPt>
            <c:idx val="0"/>
            <c:invertIfNegative val="0"/>
            <c:bubble3D val="0"/>
            <c:spPr>
              <a:solidFill>
                <a:srgbClr val="FF0000"/>
              </a:solidFill>
            </c:spPr>
          </c:dPt>
          <c:dLbls>
            <c:showLegendKey val="0"/>
            <c:showVal val="1"/>
            <c:showCatName val="0"/>
            <c:showSerName val="0"/>
            <c:showPercent val="0"/>
            <c:showBubbleSize val="0"/>
            <c:showLeaderLines val="0"/>
          </c:dLbls>
          <c:cat>
            <c:strRef>
              <c:f>'Q1 - Q6'!$H$53:$H$54</c:f>
              <c:strCache>
                <c:ptCount val="2"/>
                <c:pt idx="0">
                  <c:v>المحقق</c:v>
                </c:pt>
                <c:pt idx="1">
                  <c:v>المنشود </c:v>
                </c:pt>
              </c:strCache>
            </c:strRef>
          </c:cat>
          <c:val>
            <c:numRef>
              <c:f>'Q1 - Q6'!$I$53:$I$54</c:f>
              <c:numCache>
                <c:formatCode>0%</c:formatCode>
                <c:ptCount val="2"/>
                <c:pt idx="0" formatCode="0.00%">
                  <c:v>0.94530000000000003</c:v>
                </c:pt>
                <c:pt idx="1">
                  <c:v>0.8</c:v>
                </c:pt>
              </c:numCache>
            </c:numRef>
          </c:val>
        </c:ser>
        <c:dLbls>
          <c:showLegendKey val="0"/>
          <c:showVal val="0"/>
          <c:showCatName val="0"/>
          <c:showSerName val="0"/>
          <c:showPercent val="0"/>
          <c:showBubbleSize val="0"/>
        </c:dLbls>
        <c:gapWidth val="55"/>
        <c:overlap val="100"/>
        <c:axId val="36012032"/>
        <c:axId val="111237312"/>
      </c:barChart>
      <c:catAx>
        <c:axId val="36012032"/>
        <c:scaling>
          <c:orientation val="minMax"/>
        </c:scaling>
        <c:delete val="0"/>
        <c:axPos val="b"/>
        <c:majorTickMark val="none"/>
        <c:minorTickMark val="none"/>
        <c:tickLblPos val="nextTo"/>
        <c:crossAx val="111237312"/>
        <c:crosses val="autoZero"/>
        <c:auto val="1"/>
        <c:lblAlgn val="ctr"/>
        <c:lblOffset val="100"/>
        <c:noMultiLvlLbl val="0"/>
      </c:catAx>
      <c:valAx>
        <c:axId val="111237312"/>
        <c:scaling>
          <c:orientation val="minMax"/>
          <c:max val="1"/>
          <c:min val="0"/>
        </c:scaling>
        <c:delete val="0"/>
        <c:axPos val="l"/>
        <c:majorGridlines/>
        <c:numFmt formatCode="0.00%" sourceLinked="0"/>
        <c:majorTickMark val="none"/>
        <c:minorTickMark val="none"/>
        <c:tickLblPos val="nextTo"/>
        <c:crossAx val="36012032"/>
        <c:crosses val="autoZero"/>
        <c:crossBetween val="between"/>
        <c:majorUnit val="0.2"/>
      </c:valAx>
    </c:plotArea>
    <c:legend>
      <c:legendPos val="r"/>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ar-AE" sz="1800" b="1" i="0" baseline="0">
                <a:effectLst/>
              </a:rPr>
              <a:t>الجانب الاقتصادي</a:t>
            </a:r>
            <a:endParaRPr lang="en-US" sz="1600">
              <a:effectLst/>
            </a:endParaRPr>
          </a:p>
        </c:rich>
      </c:tx>
      <c:layout/>
      <c:overlay val="0"/>
    </c:title>
    <c:autoTitleDeleted val="0"/>
    <c:plotArea>
      <c:layout>
        <c:manualLayout>
          <c:layoutTarget val="inner"/>
          <c:xMode val="edge"/>
          <c:yMode val="edge"/>
          <c:x val="0.49507174103237095"/>
          <c:y val="0.1947127442403033"/>
          <c:w val="0.49092873341081122"/>
          <c:h val="0.64325021872265964"/>
        </c:manualLayout>
      </c:layout>
      <c:barChart>
        <c:barDir val="bar"/>
        <c:grouping val="stacked"/>
        <c:varyColors val="0"/>
        <c:ser>
          <c:idx val="0"/>
          <c:order val="0"/>
          <c:tx>
            <c:strRef>
              <c:f>Summary!$C$411</c:f>
              <c:strCache>
                <c:ptCount val="1"/>
                <c:pt idx="0">
                  <c:v>نسبة الموافقة</c:v>
                </c:pt>
              </c:strCache>
            </c:strRef>
          </c:tx>
          <c:spPr>
            <a:solidFill>
              <a:srgbClr val="00B050"/>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Summary!$B$412:$B$417</c:f>
              <c:strCache>
                <c:ptCount val="6"/>
                <c:pt idx="0">
                  <c:v>جودة البضائع والمنتجات الاماراتية بنفس مستوى جودة البضائع الاجنبية ان لم تكن تضاهيها احياناً</c:v>
                </c:pt>
                <c:pt idx="1">
                  <c:v>دولة الامارات اثبتت مكانتها الاقتصادية وقدرتها على المنافسة عالمياً</c:v>
                </c:pt>
                <c:pt idx="2">
                  <c:v>تحرص الدولة على مسايرة التطور التكنولوجي وتوظيفه في تطوير شتى مجالات الحياة لتوفير حياة كريمة للمجتمع</c:v>
                </c:pt>
                <c:pt idx="3">
                  <c:v>يوجد اهتمام كبير من قبل الدولة بالمعالم السياحية</c:v>
                </c:pt>
                <c:pt idx="4">
                  <c:v>مساهمة الفعاليات الثقافية في التنمية الاقتصادية  لدولة الامارات</c:v>
                </c:pt>
                <c:pt idx="5">
                  <c:v>الثقافة الوطنية الاماراتية منفتحة على الافكار الاجنبية </c:v>
                </c:pt>
              </c:strCache>
            </c:strRef>
          </c:cat>
          <c:val>
            <c:numRef>
              <c:f>Summary!$C$412:$C$417</c:f>
              <c:numCache>
                <c:formatCode>0.0%</c:formatCode>
                <c:ptCount val="6"/>
                <c:pt idx="0">
                  <c:v>0.90084388185654007</c:v>
                </c:pt>
                <c:pt idx="1">
                  <c:v>0.97468354430379744</c:v>
                </c:pt>
                <c:pt idx="2">
                  <c:v>0.97257383966244726</c:v>
                </c:pt>
                <c:pt idx="3">
                  <c:v>0.96202531645569622</c:v>
                </c:pt>
                <c:pt idx="4">
                  <c:v>0.97046413502109696</c:v>
                </c:pt>
                <c:pt idx="5">
                  <c:v>0.89873417721518978</c:v>
                </c:pt>
              </c:numCache>
            </c:numRef>
          </c:val>
        </c:ser>
        <c:ser>
          <c:idx val="1"/>
          <c:order val="1"/>
          <c:tx>
            <c:strRef>
              <c:f>Summary!$D$411</c:f>
              <c:strCache>
                <c:ptCount val="1"/>
                <c:pt idx="0">
                  <c:v>محايد</c:v>
                </c:pt>
              </c:strCache>
            </c:strRef>
          </c:tx>
          <c:spPr>
            <a:solidFill>
              <a:srgbClr val="FFC000"/>
            </a:solidFill>
          </c:spPr>
          <c:invertIfNegative val="0"/>
          <c:dLbls>
            <c:dLbl>
              <c:idx val="0"/>
              <c:layout>
                <c:manualLayout>
                  <c:x val="-6.3291139240506328E-3"/>
                  <c:y val="-4.6380454843235452E-3"/>
                </c:manualLayout>
              </c:layout>
              <c:showLegendKey val="0"/>
              <c:showVal val="1"/>
              <c:showCatName val="0"/>
              <c:showSerName val="0"/>
              <c:showPercent val="0"/>
              <c:showBubbleSize val="0"/>
            </c:dLbl>
            <c:dLbl>
              <c:idx val="1"/>
              <c:layout>
                <c:manualLayout>
                  <c:x val="0"/>
                  <c:y val="-4.6376803126453843E-3"/>
                </c:manualLayout>
              </c:layout>
              <c:showLegendKey val="0"/>
              <c:showVal val="1"/>
              <c:showCatName val="0"/>
              <c:showSerName val="0"/>
              <c:showPercent val="0"/>
              <c:showBubbleSize val="0"/>
            </c:dLbl>
            <c:dLbl>
              <c:idx val="2"/>
              <c:layout>
                <c:manualLayout>
                  <c:x val="4.2194092827002672E-3"/>
                  <c:y val="-9.2753606252907687E-3"/>
                </c:manualLayout>
              </c:layout>
              <c:showLegendKey val="0"/>
              <c:showVal val="1"/>
              <c:showCatName val="0"/>
              <c:showSerName val="0"/>
              <c:showPercent val="0"/>
              <c:showBubbleSize val="0"/>
            </c:dLbl>
            <c:dLbl>
              <c:idx val="3"/>
              <c:layout>
                <c:manualLayout>
                  <c:x val="2.1095385228745143E-3"/>
                  <c:y val="-4.6376803126453843E-3"/>
                </c:manualLayout>
              </c:layout>
              <c:showLegendKey val="0"/>
              <c:showVal val="1"/>
              <c:showCatName val="0"/>
              <c:showSerName val="0"/>
              <c:showPercent val="0"/>
              <c:showBubbleSize val="0"/>
            </c:dLbl>
            <c:dLbl>
              <c:idx val="4"/>
              <c:layout>
                <c:manualLayout>
                  <c:x val="2.1097046413502108E-3"/>
                  <c:y val="-4.6376803126453843E-3"/>
                </c:manualLayout>
              </c:layout>
              <c:showLegendKey val="0"/>
              <c:showVal val="1"/>
              <c:showCatName val="0"/>
              <c:showSerName val="0"/>
              <c:showPercent val="0"/>
              <c:showBubbleSize val="0"/>
            </c:dLbl>
            <c:spPr>
              <a:noFill/>
            </c:spPr>
            <c:txPr>
              <a:bodyPr/>
              <a:lstStyle/>
              <a:p>
                <a:pPr>
                  <a:defRPr b="1">
                    <a:solidFill>
                      <a:sysClr val="windowText" lastClr="000000"/>
                    </a:solidFill>
                  </a:defRPr>
                </a:pPr>
                <a:endParaRPr lang="en-US"/>
              </a:p>
            </c:txPr>
            <c:showLegendKey val="0"/>
            <c:showVal val="1"/>
            <c:showCatName val="0"/>
            <c:showSerName val="0"/>
            <c:showPercent val="0"/>
            <c:showBubbleSize val="0"/>
            <c:showLeaderLines val="0"/>
          </c:dLbls>
          <c:cat>
            <c:strRef>
              <c:f>Summary!$B$412:$B$417</c:f>
              <c:strCache>
                <c:ptCount val="6"/>
                <c:pt idx="0">
                  <c:v>جودة البضائع والمنتجات الاماراتية بنفس مستوى جودة البضائع الاجنبية ان لم تكن تضاهيها احياناً</c:v>
                </c:pt>
                <c:pt idx="1">
                  <c:v>دولة الامارات اثبتت مكانتها الاقتصادية وقدرتها على المنافسة عالمياً</c:v>
                </c:pt>
                <c:pt idx="2">
                  <c:v>تحرص الدولة على مسايرة التطور التكنولوجي وتوظيفه في تطوير شتى مجالات الحياة لتوفير حياة كريمة للمجتمع</c:v>
                </c:pt>
                <c:pt idx="3">
                  <c:v>يوجد اهتمام كبير من قبل الدولة بالمعالم السياحية</c:v>
                </c:pt>
                <c:pt idx="4">
                  <c:v>مساهمة الفعاليات الثقافية في التنمية الاقتصادية  لدولة الامارات</c:v>
                </c:pt>
                <c:pt idx="5">
                  <c:v>الثقافة الوطنية الاماراتية منفتحة على الافكار الاجنبية </c:v>
                </c:pt>
              </c:strCache>
            </c:strRef>
          </c:cat>
          <c:val>
            <c:numRef>
              <c:f>Summary!$D$412:$D$417</c:f>
              <c:numCache>
                <c:formatCode>0.0%</c:formatCode>
                <c:ptCount val="6"/>
                <c:pt idx="0">
                  <c:v>7.5899999999999995E-2</c:v>
                </c:pt>
                <c:pt idx="1">
                  <c:v>2.3199999999999998E-2</c:v>
                </c:pt>
                <c:pt idx="2">
                  <c:v>2.7400000000000001E-2</c:v>
                </c:pt>
                <c:pt idx="3">
                  <c:v>3.5900000000000001E-2</c:v>
                </c:pt>
                <c:pt idx="4">
                  <c:v>2.9499999999999998E-2</c:v>
                </c:pt>
                <c:pt idx="5">
                  <c:v>5.91E-2</c:v>
                </c:pt>
              </c:numCache>
            </c:numRef>
          </c:val>
        </c:ser>
        <c:ser>
          <c:idx val="2"/>
          <c:order val="2"/>
          <c:tx>
            <c:strRef>
              <c:f>Summary!$E$411</c:f>
              <c:strCache>
                <c:ptCount val="1"/>
                <c:pt idx="0">
                  <c:v>نسبة عدم الموافقة</c:v>
                </c:pt>
              </c:strCache>
            </c:strRef>
          </c:tx>
          <c:spPr>
            <a:solidFill>
              <a:srgbClr val="C00000"/>
            </a:solidFill>
          </c:spPr>
          <c:invertIfNegative val="0"/>
          <c:dLbls>
            <c:dLbl>
              <c:idx val="0"/>
              <c:layout>
                <c:manualLayout>
                  <c:x val="4.0084388185654012E-2"/>
                  <c:y val="4.6373151409672226E-3"/>
                </c:manualLayout>
              </c:layout>
              <c:showLegendKey val="0"/>
              <c:showVal val="1"/>
              <c:showCatName val="0"/>
              <c:showSerName val="0"/>
              <c:showPercent val="0"/>
              <c:showBubbleSize val="0"/>
            </c:dLbl>
            <c:dLbl>
              <c:idx val="2"/>
              <c:delete val="1"/>
            </c:dLbl>
            <c:dLbl>
              <c:idx val="3"/>
              <c:layout>
                <c:manualLayout>
                  <c:x val="3.8115385893219042E-2"/>
                  <c:y val="0"/>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Summary!$B$412:$B$417</c:f>
              <c:strCache>
                <c:ptCount val="6"/>
                <c:pt idx="0">
                  <c:v>جودة البضائع والمنتجات الاماراتية بنفس مستوى جودة البضائع الاجنبية ان لم تكن تضاهيها احياناً</c:v>
                </c:pt>
                <c:pt idx="1">
                  <c:v>دولة الامارات اثبتت مكانتها الاقتصادية وقدرتها على المنافسة عالمياً</c:v>
                </c:pt>
                <c:pt idx="2">
                  <c:v>تحرص الدولة على مسايرة التطور التكنولوجي وتوظيفه في تطوير شتى مجالات الحياة لتوفير حياة كريمة للمجتمع</c:v>
                </c:pt>
                <c:pt idx="3">
                  <c:v>يوجد اهتمام كبير من قبل الدولة بالمعالم السياحية</c:v>
                </c:pt>
                <c:pt idx="4">
                  <c:v>مساهمة الفعاليات الثقافية في التنمية الاقتصادية  لدولة الامارات</c:v>
                </c:pt>
                <c:pt idx="5">
                  <c:v>الثقافة الوطنية الاماراتية منفتحة على الافكار الاجنبية </c:v>
                </c:pt>
              </c:strCache>
            </c:strRef>
          </c:cat>
          <c:val>
            <c:numRef>
              <c:f>Summary!$E$412:$E$417</c:f>
              <c:numCache>
                <c:formatCode>0.0%</c:formatCode>
                <c:ptCount val="6"/>
                <c:pt idx="0">
                  <c:v>2.3206751054852318E-2</c:v>
                </c:pt>
                <c:pt idx="1">
                  <c:v>2.1097046413502108E-3</c:v>
                </c:pt>
                <c:pt idx="2">
                  <c:v>0</c:v>
                </c:pt>
                <c:pt idx="3">
                  <c:v>2.1097046413502108E-3</c:v>
                </c:pt>
                <c:pt idx="4">
                  <c:v>0</c:v>
                </c:pt>
                <c:pt idx="5">
                  <c:v>4.2194092827004218E-2</c:v>
                </c:pt>
              </c:numCache>
            </c:numRef>
          </c:val>
        </c:ser>
        <c:dLbls>
          <c:showLegendKey val="0"/>
          <c:showVal val="1"/>
          <c:showCatName val="0"/>
          <c:showSerName val="0"/>
          <c:showPercent val="0"/>
          <c:showBubbleSize val="0"/>
        </c:dLbls>
        <c:gapWidth val="95"/>
        <c:overlap val="100"/>
        <c:axId val="82204160"/>
        <c:axId val="32983872"/>
      </c:barChart>
      <c:catAx>
        <c:axId val="82204160"/>
        <c:scaling>
          <c:orientation val="minMax"/>
        </c:scaling>
        <c:delete val="0"/>
        <c:axPos val="l"/>
        <c:majorTickMark val="none"/>
        <c:minorTickMark val="none"/>
        <c:tickLblPos val="nextTo"/>
        <c:txPr>
          <a:bodyPr anchor="ctr" anchorCtr="0"/>
          <a:lstStyle/>
          <a:p>
            <a:pPr rtl="1">
              <a:defRPr b="1"/>
            </a:pPr>
            <a:endParaRPr lang="en-US"/>
          </a:p>
        </c:txPr>
        <c:crossAx val="32983872"/>
        <c:crosses val="autoZero"/>
        <c:auto val="1"/>
        <c:lblAlgn val="ctr"/>
        <c:lblOffset val="100"/>
        <c:noMultiLvlLbl val="0"/>
      </c:catAx>
      <c:valAx>
        <c:axId val="32983872"/>
        <c:scaling>
          <c:orientation val="minMax"/>
        </c:scaling>
        <c:delete val="1"/>
        <c:axPos val="b"/>
        <c:numFmt formatCode="0.0%" sourceLinked="1"/>
        <c:majorTickMark val="none"/>
        <c:minorTickMark val="none"/>
        <c:tickLblPos val="nextTo"/>
        <c:crossAx val="82204160"/>
        <c:crosses val="autoZero"/>
        <c:crossBetween val="between"/>
      </c:valAx>
    </c:plotArea>
    <c:legend>
      <c:legendPos val="t"/>
      <c:layout>
        <c:manualLayout>
          <c:xMode val="edge"/>
          <c:yMode val="edge"/>
          <c:x val="0.2823692038495188"/>
          <c:y val="0.91192147856517936"/>
          <c:w val="0.39114771254858965"/>
          <c:h val="8.3862771404720496E-2"/>
        </c:manualLayout>
      </c:layout>
      <c:overlay val="0"/>
      <c:txPr>
        <a:bodyPr/>
        <a:lstStyle/>
        <a:p>
          <a:pPr>
            <a:defRPr b="1"/>
          </a:pPr>
          <a:endParaRPr lang="en-US"/>
        </a:p>
      </c:txPr>
    </c:legend>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ar-AE" sz="1600" b="1" i="0" u="none" strike="noStrike" baseline="0">
                <a:effectLst/>
              </a:rPr>
              <a:t>الفعاليات الثقافية</a:t>
            </a:r>
            <a:r>
              <a:rPr lang="ar-AE" sz="1600" b="1" i="0" u="none" strike="noStrike" baseline="0"/>
              <a:t> </a:t>
            </a:r>
            <a:endParaRPr lang="en-US" sz="1600"/>
          </a:p>
        </c:rich>
      </c:tx>
      <c:layout/>
      <c:overlay val="0"/>
    </c:title>
    <c:autoTitleDeleted val="0"/>
    <c:plotArea>
      <c:layout>
        <c:manualLayout>
          <c:layoutTarget val="inner"/>
          <c:xMode val="edge"/>
          <c:yMode val="edge"/>
          <c:x val="0.49507174103237095"/>
          <c:y val="0.1947127442403033"/>
          <c:w val="0.49092873341081122"/>
          <c:h val="0.64325021872265964"/>
        </c:manualLayout>
      </c:layout>
      <c:barChart>
        <c:barDir val="bar"/>
        <c:grouping val="stacked"/>
        <c:varyColors val="0"/>
        <c:ser>
          <c:idx val="0"/>
          <c:order val="0"/>
          <c:tx>
            <c:strRef>
              <c:f>Summary!$C$404</c:f>
              <c:strCache>
                <c:ptCount val="1"/>
                <c:pt idx="0">
                  <c:v>نسبة الموافقة</c:v>
                </c:pt>
              </c:strCache>
            </c:strRef>
          </c:tx>
          <c:spPr>
            <a:solidFill>
              <a:srgbClr val="00B050"/>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Summary!$B$406:$B$409</c:f>
              <c:strCache>
                <c:ptCount val="4"/>
                <c:pt idx="0">
                  <c:v>سهولة التعرف على الفعاليات الثقافية التي تحدث في الدولة</c:v>
                </c:pt>
                <c:pt idx="1">
                  <c:v>تقدم المراكز الثقافية المنتشرة في الدولة فعاليات متنوعة ومناسبة </c:v>
                </c:pt>
                <c:pt idx="2">
                  <c:v>احرص على زيارة المكتبات العامة بين الحين والآخر</c:v>
                </c:pt>
                <c:pt idx="3">
                  <c:v>تبذل الجهات الحكومية جهوداً واضحة لنشر الثقافة بين افراد المجتمع</c:v>
                </c:pt>
              </c:strCache>
            </c:strRef>
          </c:cat>
          <c:val>
            <c:numRef>
              <c:f>Summary!$C$406:$C$409</c:f>
              <c:numCache>
                <c:formatCode>0.0%</c:formatCode>
                <c:ptCount val="4"/>
                <c:pt idx="0">
                  <c:v>0.8966244725738397</c:v>
                </c:pt>
                <c:pt idx="1">
                  <c:v>0.92405063291139244</c:v>
                </c:pt>
                <c:pt idx="2">
                  <c:v>0.83755274261603374</c:v>
                </c:pt>
                <c:pt idx="3">
                  <c:v>0.95991561181434593</c:v>
                </c:pt>
              </c:numCache>
            </c:numRef>
          </c:val>
        </c:ser>
        <c:ser>
          <c:idx val="1"/>
          <c:order val="1"/>
          <c:tx>
            <c:strRef>
              <c:f>Summary!$D$404</c:f>
              <c:strCache>
                <c:ptCount val="1"/>
                <c:pt idx="0">
                  <c:v>محايد</c:v>
                </c:pt>
              </c:strCache>
            </c:strRef>
          </c:tx>
          <c:spPr>
            <a:solidFill>
              <a:srgbClr val="FFC000"/>
            </a:solidFill>
          </c:spPr>
          <c:invertIfNegative val="0"/>
          <c:dLbls>
            <c:dLbl>
              <c:idx val="0"/>
              <c:layout>
                <c:manualLayout>
                  <c:x val="1.0548523206751054E-2"/>
                  <c:y val="-4.6376803126453843E-3"/>
                </c:manualLayout>
              </c:layout>
              <c:showLegendKey val="0"/>
              <c:showVal val="1"/>
              <c:showCatName val="0"/>
              <c:showSerName val="0"/>
              <c:showPercent val="0"/>
              <c:showBubbleSize val="0"/>
            </c:dLbl>
            <c:dLbl>
              <c:idx val="1"/>
              <c:layout>
                <c:manualLayout>
                  <c:x val="-2.1097046413502108E-3"/>
                  <c:y val="4.6376803126452993E-3"/>
                </c:manualLayout>
              </c:layout>
              <c:showLegendKey val="0"/>
              <c:showVal val="1"/>
              <c:showCatName val="0"/>
              <c:showSerName val="0"/>
              <c:showPercent val="0"/>
              <c:showBubbleSize val="0"/>
            </c:dLbl>
            <c:dLbl>
              <c:idx val="2"/>
              <c:layout>
                <c:manualLayout>
                  <c:x val="-2.1097046413503656E-3"/>
                  <c:y val="4.6376803126453843E-3"/>
                </c:manualLayout>
              </c:layout>
              <c:showLegendKey val="0"/>
              <c:showVal val="1"/>
              <c:showCatName val="0"/>
              <c:showSerName val="0"/>
              <c:showPercent val="0"/>
              <c:showBubbleSize val="0"/>
            </c:dLbl>
            <c:dLbl>
              <c:idx val="4"/>
              <c:layout>
                <c:manualLayout>
                  <c:x val="4.0084388185654012E-2"/>
                  <c:y val="-4.251157843520095E-17"/>
                </c:manualLayout>
              </c:layout>
              <c:showLegendKey val="0"/>
              <c:showVal val="1"/>
              <c:showCatName val="0"/>
              <c:showSerName val="0"/>
              <c:showPercent val="0"/>
              <c:showBubbleSize val="0"/>
            </c:dLbl>
            <c:spPr>
              <a:noFill/>
            </c:spPr>
            <c:txPr>
              <a:bodyPr/>
              <a:lstStyle/>
              <a:p>
                <a:pPr>
                  <a:defRPr b="1">
                    <a:solidFill>
                      <a:sysClr val="windowText" lastClr="000000"/>
                    </a:solidFill>
                  </a:defRPr>
                </a:pPr>
                <a:endParaRPr lang="en-US"/>
              </a:p>
            </c:txPr>
            <c:showLegendKey val="0"/>
            <c:showVal val="1"/>
            <c:showCatName val="0"/>
            <c:showSerName val="0"/>
            <c:showPercent val="0"/>
            <c:showBubbleSize val="0"/>
            <c:showLeaderLines val="0"/>
          </c:dLbls>
          <c:cat>
            <c:strRef>
              <c:f>Summary!$B$406:$B$409</c:f>
              <c:strCache>
                <c:ptCount val="4"/>
                <c:pt idx="0">
                  <c:v>سهولة التعرف على الفعاليات الثقافية التي تحدث في الدولة</c:v>
                </c:pt>
                <c:pt idx="1">
                  <c:v>تقدم المراكز الثقافية المنتشرة في الدولة فعاليات متنوعة ومناسبة </c:v>
                </c:pt>
                <c:pt idx="2">
                  <c:v>احرص على زيارة المكتبات العامة بين الحين والآخر</c:v>
                </c:pt>
                <c:pt idx="3">
                  <c:v>تبذل الجهات الحكومية جهوداً واضحة لنشر الثقافة بين افراد المجتمع</c:v>
                </c:pt>
              </c:strCache>
            </c:strRef>
          </c:cat>
          <c:val>
            <c:numRef>
              <c:f>Summary!$D$406:$D$409</c:f>
              <c:numCache>
                <c:formatCode>0.0%</c:formatCode>
                <c:ptCount val="4"/>
                <c:pt idx="0">
                  <c:v>6.9599999999999995E-2</c:v>
                </c:pt>
                <c:pt idx="1">
                  <c:v>5.7000000000000002E-2</c:v>
                </c:pt>
                <c:pt idx="2">
                  <c:v>0.1181</c:v>
                </c:pt>
                <c:pt idx="3">
                  <c:v>3.3755274261603373E-2</c:v>
                </c:pt>
              </c:numCache>
            </c:numRef>
          </c:val>
        </c:ser>
        <c:ser>
          <c:idx val="2"/>
          <c:order val="2"/>
          <c:tx>
            <c:strRef>
              <c:f>Summary!$E$404</c:f>
              <c:strCache>
                <c:ptCount val="1"/>
                <c:pt idx="0">
                  <c:v>نسبة عدم الموافقة</c:v>
                </c:pt>
              </c:strCache>
            </c:strRef>
          </c:tx>
          <c:spPr>
            <a:solidFill>
              <a:srgbClr val="C00000"/>
            </a:solidFill>
          </c:spPr>
          <c:invertIfNegative val="0"/>
          <c:dLbls>
            <c:dLbl>
              <c:idx val="1"/>
              <c:layout>
                <c:manualLayout>
                  <c:x val="3.7974683544303799E-2"/>
                  <c:y val="-4.6376803126453843E-3"/>
                </c:manualLayout>
              </c:layout>
              <c:showLegendKey val="0"/>
              <c:showVal val="1"/>
              <c:showCatName val="0"/>
              <c:showSerName val="0"/>
              <c:showPercent val="0"/>
              <c:showBubbleSize val="0"/>
            </c:dLbl>
            <c:dLbl>
              <c:idx val="2"/>
              <c:layout>
                <c:manualLayout>
                  <c:x val="3.7974683544303799E-2"/>
                  <c:y val="0"/>
                </c:manualLayout>
              </c:layout>
              <c:showLegendKey val="0"/>
              <c:showVal val="1"/>
              <c:showCatName val="0"/>
              <c:showSerName val="0"/>
              <c:showPercent val="0"/>
              <c:showBubbleSize val="0"/>
            </c:dLbl>
            <c:dLbl>
              <c:idx val="3"/>
              <c:layout>
                <c:manualLayout>
                  <c:x val="4.3601116316156685E-3"/>
                  <c:y val="-4.251157843520095E-17"/>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Summary!$B$406:$B$409</c:f>
              <c:strCache>
                <c:ptCount val="4"/>
                <c:pt idx="0">
                  <c:v>سهولة التعرف على الفعاليات الثقافية التي تحدث في الدولة</c:v>
                </c:pt>
                <c:pt idx="1">
                  <c:v>تقدم المراكز الثقافية المنتشرة في الدولة فعاليات متنوعة ومناسبة </c:v>
                </c:pt>
                <c:pt idx="2">
                  <c:v>احرص على زيارة المكتبات العامة بين الحين والآخر</c:v>
                </c:pt>
                <c:pt idx="3">
                  <c:v>تبذل الجهات الحكومية جهوداً واضحة لنشر الثقافة بين افراد المجتمع</c:v>
                </c:pt>
              </c:strCache>
            </c:strRef>
          </c:cat>
          <c:val>
            <c:numRef>
              <c:f>Summary!$E$406:$E$409</c:f>
              <c:numCache>
                <c:formatCode>0.0%</c:formatCode>
                <c:ptCount val="4"/>
                <c:pt idx="0">
                  <c:v>3.3755274261603373E-2</c:v>
                </c:pt>
                <c:pt idx="1">
                  <c:v>1.8987341772151896E-2</c:v>
                </c:pt>
                <c:pt idx="2">
                  <c:v>4.4303797468354431E-2</c:v>
                </c:pt>
                <c:pt idx="3">
                  <c:v>6.3291139240506319E-3</c:v>
                </c:pt>
              </c:numCache>
            </c:numRef>
          </c:val>
        </c:ser>
        <c:ser>
          <c:idx val="3"/>
          <c:order val="3"/>
          <c:tx>
            <c:strRef>
              <c:f>'[2]Q1 - Q11'!$D$479</c:f>
              <c:strCache>
                <c:ptCount val="1"/>
                <c:pt idx="0">
                  <c:v>الفعاليات الثقافية</c:v>
                </c:pt>
              </c:strCache>
            </c:strRef>
          </c:tx>
          <c:invertIfNegative val="0"/>
          <c:cat>
            <c:strRef>
              <c:f>Summary!$B$406:$B$409</c:f>
              <c:strCache>
                <c:ptCount val="4"/>
                <c:pt idx="0">
                  <c:v>سهولة التعرف على الفعاليات الثقافية التي تحدث في الدولة</c:v>
                </c:pt>
                <c:pt idx="1">
                  <c:v>تقدم المراكز الثقافية المنتشرة في الدولة فعاليات متنوعة ومناسبة </c:v>
                </c:pt>
                <c:pt idx="2">
                  <c:v>احرص على زيارة المكتبات العامة بين الحين والآخر</c:v>
                </c:pt>
                <c:pt idx="3">
                  <c:v>تبذل الجهات الحكومية جهوداً واضحة لنشر الثقافة بين افراد المجتمع</c:v>
                </c:pt>
              </c:strCache>
            </c:strRef>
          </c:cat>
          <c:val>
            <c:numRef>
              <c:f>'[2]Q1 - Q11'!$D$480:$D$483</c:f>
              <c:numCache>
                <c:formatCode>General</c:formatCode>
                <c:ptCount val="4"/>
              </c:numCache>
            </c:numRef>
          </c:val>
        </c:ser>
        <c:dLbls>
          <c:showLegendKey val="0"/>
          <c:showVal val="1"/>
          <c:showCatName val="0"/>
          <c:showSerName val="0"/>
          <c:showPercent val="0"/>
          <c:showBubbleSize val="0"/>
        </c:dLbls>
        <c:gapWidth val="95"/>
        <c:overlap val="100"/>
        <c:axId val="82532864"/>
        <c:axId val="32986176"/>
      </c:barChart>
      <c:catAx>
        <c:axId val="82532864"/>
        <c:scaling>
          <c:orientation val="minMax"/>
        </c:scaling>
        <c:delete val="0"/>
        <c:axPos val="l"/>
        <c:numFmt formatCode="General" sourceLinked="1"/>
        <c:majorTickMark val="none"/>
        <c:minorTickMark val="none"/>
        <c:tickLblPos val="nextTo"/>
        <c:txPr>
          <a:bodyPr anchor="ctr" anchorCtr="0"/>
          <a:lstStyle/>
          <a:p>
            <a:pPr rtl="1">
              <a:defRPr b="1"/>
            </a:pPr>
            <a:endParaRPr lang="en-US"/>
          </a:p>
        </c:txPr>
        <c:crossAx val="32986176"/>
        <c:crosses val="autoZero"/>
        <c:auto val="1"/>
        <c:lblAlgn val="ctr"/>
        <c:lblOffset val="100"/>
        <c:noMultiLvlLbl val="0"/>
      </c:catAx>
      <c:valAx>
        <c:axId val="32986176"/>
        <c:scaling>
          <c:orientation val="minMax"/>
        </c:scaling>
        <c:delete val="1"/>
        <c:axPos val="b"/>
        <c:numFmt formatCode="0.0%" sourceLinked="1"/>
        <c:majorTickMark val="none"/>
        <c:minorTickMark val="none"/>
        <c:tickLblPos val="nextTo"/>
        <c:crossAx val="82532864"/>
        <c:crosses val="autoZero"/>
        <c:crossBetween val="between"/>
      </c:valAx>
    </c:plotArea>
    <c:legend>
      <c:legendPos val="t"/>
      <c:legendEntry>
        <c:idx val="3"/>
        <c:delete val="1"/>
      </c:legendEntry>
      <c:layout>
        <c:manualLayout>
          <c:xMode val="edge"/>
          <c:yMode val="edge"/>
          <c:x val="0.2823692038495188"/>
          <c:y val="0.91192147856517936"/>
          <c:w val="0.55341223960928942"/>
          <c:h val="8.3862771404720496E-2"/>
        </c:manualLayout>
      </c:layout>
      <c:overlay val="0"/>
      <c:txPr>
        <a:bodyPr/>
        <a:lstStyle/>
        <a:p>
          <a:pPr>
            <a:defRPr b="1"/>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Lbls>
            <c:showLegendKey val="0"/>
            <c:showVal val="1"/>
            <c:showCatName val="0"/>
            <c:showSerName val="0"/>
            <c:showPercent val="0"/>
            <c:showBubbleSize val="0"/>
            <c:showLeaderLines val="1"/>
          </c:dLbls>
          <c:cat>
            <c:strRef>
              <c:f>'Q1 - Q11'!$F$18:$F$20</c:f>
              <c:strCache>
                <c:ptCount val="3"/>
                <c:pt idx="0">
                  <c:v>إماراتي</c:v>
                </c:pt>
                <c:pt idx="1">
                  <c:v>عربي</c:v>
                </c:pt>
                <c:pt idx="2">
                  <c:v>غير ذلك</c:v>
                </c:pt>
              </c:strCache>
            </c:strRef>
          </c:cat>
          <c:val>
            <c:numRef>
              <c:f>'Q1 - Q11'!$G$18:$G$20</c:f>
              <c:numCache>
                <c:formatCode>0.00%</c:formatCode>
                <c:ptCount val="3"/>
                <c:pt idx="0">
                  <c:v>0.69409282700421937</c:v>
                </c:pt>
                <c:pt idx="1">
                  <c:v>0.2848101265822785</c:v>
                </c:pt>
                <c:pt idx="2">
                  <c:v>2.1097046413502109E-2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Lbls>
            <c:showLegendKey val="0"/>
            <c:showVal val="1"/>
            <c:showCatName val="0"/>
            <c:showSerName val="0"/>
            <c:showPercent val="0"/>
            <c:showBubbleSize val="0"/>
            <c:showLeaderLines val="1"/>
          </c:dLbls>
          <c:cat>
            <c:strRef>
              <c:f>'Q1 - Q11'!$E$4:$E$5</c:f>
              <c:strCache>
                <c:ptCount val="2"/>
                <c:pt idx="0">
                  <c:v>ذكر</c:v>
                </c:pt>
                <c:pt idx="1">
                  <c:v> أنثى</c:v>
                </c:pt>
              </c:strCache>
            </c:strRef>
          </c:cat>
          <c:val>
            <c:numRef>
              <c:f>'Q1 - Q11'!$F$4:$F$5</c:f>
              <c:numCache>
                <c:formatCode>0.00%</c:formatCode>
                <c:ptCount val="2"/>
                <c:pt idx="0">
                  <c:v>0.43459915611814348</c:v>
                </c:pt>
                <c:pt idx="1">
                  <c:v>0.56540084388185652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Lbls>
            <c:showLegendKey val="0"/>
            <c:showVal val="1"/>
            <c:showCatName val="0"/>
            <c:showSerName val="0"/>
            <c:showPercent val="0"/>
            <c:showBubbleSize val="0"/>
            <c:showLeaderLines val="1"/>
          </c:dLbls>
          <c:cat>
            <c:strRef>
              <c:f>'Q1 - Q11'!$F$44:$F$47</c:f>
              <c:strCache>
                <c:ptCount val="4"/>
                <c:pt idx="0">
                  <c:v>أقل من 20 </c:v>
                </c:pt>
                <c:pt idx="1">
                  <c:v>21 - 30 </c:v>
                </c:pt>
                <c:pt idx="2">
                  <c:v>31 - 40 </c:v>
                </c:pt>
                <c:pt idx="3">
                  <c:v>41 فما فوق</c:v>
                </c:pt>
              </c:strCache>
            </c:strRef>
          </c:cat>
          <c:val>
            <c:numRef>
              <c:f>'Q1 - Q11'!$G$44:$G$47</c:f>
              <c:numCache>
                <c:formatCode>0.00%</c:formatCode>
                <c:ptCount val="4"/>
                <c:pt idx="0">
                  <c:v>0.34177215189873417</c:v>
                </c:pt>
                <c:pt idx="1">
                  <c:v>0.26371308016877637</c:v>
                </c:pt>
                <c:pt idx="2">
                  <c:v>0.24050632911392406</c:v>
                </c:pt>
                <c:pt idx="3">
                  <c:v>0.15400843881856541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Lbls>
            <c:showLegendKey val="0"/>
            <c:showVal val="1"/>
            <c:showCatName val="0"/>
            <c:showSerName val="0"/>
            <c:showPercent val="0"/>
            <c:showBubbleSize val="0"/>
            <c:showLeaderLines val="1"/>
          </c:dLbls>
          <c:cat>
            <c:strRef>
              <c:f>'Q1 - Q11'!$F$60:$F$63</c:f>
              <c:strCache>
                <c:ptCount val="4"/>
                <c:pt idx="0">
                  <c:v>ماجستير او دكتوراه</c:v>
                </c:pt>
                <c:pt idx="1">
                  <c:v>بكالوريوس</c:v>
                </c:pt>
                <c:pt idx="2">
                  <c:v> ثانوية عامة</c:v>
                </c:pt>
                <c:pt idx="3">
                  <c:v>دون الثانوية العامة</c:v>
                </c:pt>
              </c:strCache>
            </c:strRef>
          </c:cat>
          <c:val>
            <c:numRef>
              <c:f>'Q1 - Q11'!$G$60:$G$63</c:f>
              <c:numCache>
                <c:formatCode>0.00%</c:formatCode>
                <c:ptCount val="4"/>
                <c:pt idx="0">
                  <c:v>5.6962025316455694E-2</c:v>
                </c:pt>
                <c:pt idx="1">
                  <c:v>0.39240506329113922</c:v>
                </c:pt>
                <c:pt idx="2">
                  <c:v>0.49156118143459915</c:v>
                </c:pt>
                <c:pt idx="3">
                  <c:v>5.9071729957805907E-2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Lbls>
            <c:showLegendKey val="0"/>
            <c:showVal val="1"/>
            <c:showCatName val="0"/>
            <c:showSerName val="0"/>
            <c:showPercent val="0"/>
            <c:showBubbleSize val="0"/>
            <c:showLeaderLines val="1"/>
          </c:dLbls>
          <c:cat>
            <c:strRef>
              <c:f>'Q1 - Q11'!$F$76:$F$82</c:f>
              <c:strCache>
                <c:ptCount val="7"/>
                <c:pt idx="0">
                  <c:v>أبوظبي</c:v>
                </c:pt>
                <c:pt idx="1">
                  <c:v> عجمان</c:v>
                </c:pt>
                <c:pt idx="2">
                  <c:v> دبي </c:v>
                </c:pt>
                <c:pt idx="3">
                  <c:v>أم القيوين</c:v>
                </c:pt>
                <c:pt idx="4">
                  <c:v> الشارقة </c:v>
                </c:pt>
                <c:pt idx="5">
                  <c:v>رأس الخيمة</c:v>
                </c:pt>
                <c:pt idx="6">
                  <c:v> الفجيرة</c:v>
                </c:pt>
              </c:strCache>
            </c:strRef>
          </c:cat>
          <c:val>
            <c:numRef>
              <c:f>'Q1 - Q11'!$G$76:$G$82</c:f>
              <c:numCache>
                <c:formatCode>0.00%</c:formatCode>
                <c:ptCount val="7"/>
                <c:pt idx="0">
                  <c:v>6.3291139240506333E-2</c:v>
                </c:pt>
                <c:pt idx="1">
                  <c:v>0.22784810126582278</c:v>
                </c:pt>
                <c:pt idx="2">
                  <c:v>8.0168776371308023E-2</c:v>
                </c:pt>
                <c:pt idx="3">
                  <c:v>0.3881856540084388</c:v>
                </c:pt>
                <c:pt idx="4">
                  <c:v>8.0168776371308023E-2</c:v>
                </c:pt>
                <c:pt idx="5">
                  <c:v>4.852320675105485E-2</c:v>
                </c:pt>
                <c:pt idx="6">
                  <c:v>0.11181434599156118</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ar-AE" sz="1600"/>
              <a:t>التراث</a:t>
            </a:r>
            <a:r>
              <a:rPr lang="ar-AE" sz="1600" baseline="0"/>
              <a:t> الطبيعي </a:t>
            </a:r>
            <a:endParaRPr lang="en-US" sz="1600"/>
          </a:p>
        </c:rich>
      </c:tx>
      <c:layout/>
      <c:overlay val="0"/>
    </c:title>
    <c:autoTitleDeleted val="0"/>
    <c:plotArea>
      <c:layout>
        <c:manualLayout>
          <c:layoutTarget val="inner"/>
          <c:xMode val="edge"/>
          <c:yMode val="edge"/>
          <c:x val="0.49507174103237095"/>
          <c:y val="0.1947127442403033"/>
          <c:w val="0.49092873341081122"/>
          <c:h val="0.64325021872265964"/>
        </c:manualLayout>
      </c:layout>
      <c:barChart>
        <c:barDir val="bar"/>
        <c:grouping val="stacked"/>
        <c:varyColors val="0"/>
        <c:ser>
          <c:idx val="0"/>
          <c:order val="0"/>
          <c:tx>
            <c:strRef>
              <c:f>Summary!$C$409</c:f>
              <c:strCache>
                <c:ptCount val="1"/>
                <c:pt idx="0">
                  <c:v>نسبة الموافقة</c:v>
                </c:pt>
              </c:strCache>
            </c:strRef>
          </c:tx>
          <c:spPr>
            <a:solidFill>
              <a:srgbClr val="00B050"/>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Summary!$B$410:$B$414</c:f>
              <c:strCache>
                <c:ptCount val="5"/>
                <c:pt idx="0">
                  <c:v>المعرفة بسير الشخصيات الاماراتية سواء التاريخية او الحالية واهم انجازاتها</c:v>
                </c:pt>
                <c:pt idx="1">
                  <c:v>الرغبة بالتعرف على الجوانب المتعلقة بالتراث الاماراتي</c:v>
                </c:pt>
                <c:pt idx="2">
                  <c:v>الاستمتاع بزيارة المتاحف الموجودة في الدولة</c:v>
                </c:pt>
                <c:pt idx="3">
                  <c:v>امتلاك الامارات تراث تاريخي عظيم</c:v>
                </c:pt>
                <c:pt idx="4">
                  <c:v>يهتم الاماراتيون بتراثهم الوطني</c:v>
                </c:pt>
              </c:strCache>
            </c:strRef>
          </c:cat>
          <c:val>
            <c:numRef>
              <c:f>Summary!$C$410:$C$414</c:f>
              <c:numCache>
                <c:formatCode>0.0%</c:formatCode>
                <c:ptCount val="5"/>
                <c:pt idx="0">
                  <c:v>0.86919831223628696</c:v>
                </c:pt>
                <c:pt idx="1">
                  <c:v>0.98101265822784811</c:v>
                </c:pt>
                <c:pt idx="2">
                  <c:v>0.91561181434599159</c:v>
                </c:pt>
                <c:pt idx="3">
                  <c:v>0.98101265822784811</c:v>
                </c:pt>
                <c:pt idx="4">
                  <c:v>0.96624472573839659</c:v>
                </c:pt>
              </c:numCache>
            </c:numRef>
          </c:val>
        </c:ser>
        <c:ser>
          <c:idx val="1"/>
          <c:order val="1"/>
          <c:tx>
            <c:strRef>
              <c:f>Summary!$D$409</c:f>
              <c:strCache>
                <c:ptCount val="1"/>
                <c:pt idx="0">
                  <c:v>محايد</c:v>
                </c:pt>
              </c:strCache>
            </c:strRef>
          </c:tx>
          <c:spPr>
            <a:solidFill>
              <a:srgbClr val="FFC000"/>
            </a:solidFill>
          </c:spPr>
          <c:invertIfNegative val="0"/>
          <c:dLbls>
            <c:dLbl>
              <c:idx val="0"/>
              <c:layout>
                <c:manualLayout>
                  <c:x val="-6.3291139240506328E-3"/>
                  <c:y val="-4.6380454843235452E-3"/>
                </c:manualLayout>
              </c:layout>
              <c:showLegendKey val="0"/>
              <c:showVal val="1"/>
              <c:showCatName val="0"/>
              <c:showSerName val="0"/>
              <c:showPercent val="0"/>
              <c:showBubbleSize val="0"/>
            </c:dLbl>
            <c:dLbl>
              <c:idx val="1"/>
              <c:layout>
                <c:manualLayout>
                  <c:x val="-6.3291139240506328E-3"/>
                  <c:y val="-1.3913040937936152E-2"/>
                </c:manualLayout>
              </c:layout>
              <c:showLegendKey val="0"/>
              <c:showVal val="1"/>
              <c:showCatName val="0"/>
              <c:showSerName val="0"/>
              <c:showPercent val="0"/>
              <c:showBubbleSize val="0"/>
            </c:dLbl>
            <c:dLbl>
              <c:idx val="2"/>
              <c:layout>
                <c:manualLayout>
                  <c:x val="4.2194092827002672E-3"/>
                  <c:y val="-9.2753606252907687E-3"/>
                </c:manualLayout>
              </c:layout>
              <c:showLegendKey val="0"/>
              <c:showVal val="1"/>
              <c:showCatName val="0"/>
              <c:showSerName val="0"/>
              <c:showPercent val="0"/>
              <c:showBubbleSize val="0"/>
            </c:dLbl>
            <c:dLbl>
              <c:idx val="3"/>
              <c:layout>
                <c:manualLayout>
                  <c:x val="2.1095385228745143E-3"/>
                  <c:y val="-4.6376803126453843E-3"/>
                </c:manualLayout>
              </c:layout>
              <c:showLegendKey val="0"/>
              <c:showVal val="1"/>
              <c:showCatName val="0"/>
              <c:showSerName val="0"/>
              <c:showPercent val="0"/>
              <c:showBubbleSize val="0"/>
            </c:dLbl>
            <c:dLbl>
              <c:idx val="4"/>
              <c:layout>
                <c:manualLayout>
                  <c:x val="2.1097046413502108E-3"/>
                  <c:y val="-4.6376803126453843E-3"/>
                </c:manualLayout>
              </c:layout>
              <c:showLegendKey val="0"/>
              <c:showVal val="1"/>
              <c:showCatName val="0"/>
              <c:showSerName val="0"/>
              <c:showPercent val="0"/>
              <c:showBubbleSize val="0"/>
            </c:dLbl>
            <c:spPr>
              <a:noFill/>
            </c:spPr>
            <c:txPr>
              <a:bodyPr/>
              <a:lstStyle/>
              <a:p>
                <a:pPr>
                  <a:defRPr b="1">
                    <a:solidFill>
                      <a:sysClr val="windowText" lastClr="000000"/>
                    </a:solidFill>
                  </a:defRPr>
                </a:pPr>
                <a:endParaRPr lang="en-US"/>
              </a:p>
            </c:txPr>
            <c:showLegendKey val="0"/>
            <c:showVal val="1"/>
            <c:showCatName val="0"/>
            <c:showSerName val="0"/>
            <c:showPercent val="0"/>
            <c:showBubbleSize val="0"/>
            <c:showLeaderLines val="0"/>
          </c:dLbls>
          <c:cat>
            <c:strRef>
              <c:f>Summary!$B$410:$B$414</c:f>
              <c:strCache>
                <c:ptCount val="5"/>
                <c:pt idx="0">
                  <c:v>المعرفة بسير الشخصيات الاماراتية سواء التاريخية او الحالية واهم انجازاتها</c:v>
                </c:pt>
                <c:pt idx="1">
                  <c:v>الرغبة بالتعرف على الجوانب المتعلقة بالتراث الاماراتي</c:v>
                </c:pt>
                <c:pt idx="2">
                  <c:v>الاستمتاع بزيارة المتاحف الموجودة في الدولة</c:v>
                </c:pt>
                <c:pt idx="3">
                  <c:v>امتلاك الامارات تراث تاريخي عظيم</c:v>
                </c:pt>
                <c:pt idx="4">
                  <c:v>يهتم الاماراتيون بتراثهم الوطني</c:v>
                </c:pt>
              </c:strCache>
            </c:strRef>
          </c:cat>
          <c:val>
            <c:numRef>
              <c:f>Summary!$D$410:$D$414</c:f>
              <c:numCache>
                <c:formatCode>0.0%</c:formatCode>
                <c:ptCount val="5"/>
                <c:pt idx="0">
                  <c:v>0.109704641350211</c:v>
                </c:pt>
                <c:pt idx="1">
                  <c:v>1.6877637130801686E-2</c:v>
                </c:pt>
                <c:pt idx="2">
                  <c:v>4.852320675105485E-2</c:v>
                </c:pt>
                <c:pt idx="3">
                  <c:v>1.4800000000000001E-2</c:v>
                </c:pt>
                <c:pt idx="4">
                  <c:v>2.7426160337552744E-2</c:v>
                </c:pt>
              </c:numCache>
            </c:numRef>
          </c:val>
        </c:ser>
        <c:ser>
          <c:idx val="2"/>
          <c:order val="2"/>
          <c:tx>
            <c:strRef>
              <c:f>Summary!$E$409</c:f>
              <c:strCache>
                <c:ptCount val="1"/>
                <c:pt idx="0">
                  <c:v>نسبة عدم الموافقة</c:v>
                </c:pt>
              </c:strCache>
            </c:strRef>
          </c:tx>
          <c:spPr>
            <a:solidFill>
              <a:srgbClr val="C00000"/>
            </a:solidFill>
          </c:spPr>
          <c:invertIfNegative val="0"/>
          <c:dLbls>
            <c:dLbl>
              <c:idx val="0"/>
              <c:layout>
                <c:manualLayout>
                  <c:x val="8.6497890295358648E-2"/>
                  <c:y val="4.6373151409672226E-3"/>
                </c:manualLayout>
              </c:layout>
              <c:showLegendKey val="0"/>
              <c:showVal val="1"/>
              <c:showCatName val="0"/>
              <c:showSerName val="0"/>
              <c:showPercent val="0"/>
              <c:showBubbleSize val="0"/>
            </c:dLbl>
            <c:dLbl>
              <c:idx val="1"/>
              <c:layout>
                <c:manualLayout>
                  <c:x val="4.6413502109704644E-2"/>
                  <c:y val="-4.6380454843234602E-3"/>
                </c:manualLayout>
              </c:layout>
              <c:showLegendKey val="0"/>
              <c:showVal val="1"/>
              <c:showCatName val="0"/>
              <c:showSerName val="0"/>
              <c:showPercent val="0"/>
              <c:showBubbleSize val="0"/>
            </c:dLbl>
            <c:dLbl>
              <c:idx val="2"/>
              <c:layout>
                <c:manualLayout>
                  <c:x val="5.4852154556629791E-2"/>
                  <c:y val="9.2753606252907687E-3"/>
                </c:manualLayout>
              </c:layout>
              <c:showLegendKey val="0"/>
              <c:showVal val="1"/>
              <c:showCatName val="0"/>
              <c:showSerName val="0"/>
              <c:showPercent val="0"/>
              <c:showBubbleSize val="0"/>
            </c:dLbl>
            <c:dLbl>
              <c:idx val="3"/>
              <c:layout>
                <c:manualLayout>
                  <c:x val="5.2883318382670519E-2"/>
                  <c:y val="-4.251157843520095E-17"/>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Summary!$B$410:$B$414</c:f>
              <c:strCache>
                <c:ptCount val="5"/>
                <c:pt idx="0">
                  <c:v>المعرفة بسير الشخصيات الاماراتية سواء التاريخية او الحالية واهم انجازاتها</c:v>
                </c:pt>
                <c:pt idx="1">
                  <c:v>الرغبة بالتعرف على الجوانب المتعلقة بالتراث الاماراتي</c:v>
                </c:pt>
                <c:pt idx="2">
                  <c:v>الاستمتاع بزيارة المتاحف الموجودة في الدولة</c:v>
                </c:pt>
                <c:pt idx="3">
                  <c:v>امتلاك الامارات تراث تاريخي عظيم</c:v>
                </c:pt>
                <c:pt idx="4">
                  <c:v>يهتم الاماراتيون بتراثهم الوطني</c:v>
                </c:pt>
              </c:strCache>
            </c:strRef>
          </c:cat>
          <c:val>
            <c:numRef>
              <c:f>Summary!$E$410:$E$414</c:f>
              <c:numCache>
                <c:formatCode>0.0%</c:formatCode>
                <c:ptCount val="5"/>
                <c:pt idx="0">
                  <c:v>2.1097046413502109E-2</c:v>
                </c:pt>
                <c:pt idx="1">
                  <c:v>2.1097046413502108E-3</c:v>
                </c:pt>
                <c:pt idx="2">
                  <c:v>3.5864978902953586E-2</c:v>
                </c:pt>
                <c:pt idx="3">
                  <c:v>4.1999999999999997E-3</c:v>
                </c:pt>
                <c:pt idx="4">
                  <c:v>6.3291139240506328E-3</c:v>
                </c:pt>
              </c:numCache>
            </c:numRef>
          </c:val>
        </c:ser>
        <c:dLbls>
          <c:showLegendKey val="0"/>
          <c:showVal val="1"/>
          <c:showCatName val="0"/>
          <c:showSerName val="0"/>
          <c:showPercent val="0"/>
          <c:showBubbleSize val="0"/>
        </c:dLbls>
        <c:gapWidth val="95"/>
        <c:overlap val="100"/>
        <c:axId val="66015744"/>
        <c:axId val="84155712"/>
      </c:barChart>
      <c:catAx>
        <c:axId val="66015744"/>
        <c:scaling>
          <c:orientation val="minMax"/>
        </c:scaling>
        <c:delete val="0"/>
        <c:axPos val="l"/>
        <c:majorTickMark val="none"/>
        <c:minorTickMark val="none"/>
        <c:tickLblPos val="nextTo"/>
        <c:txPr>
          <a:bodyPr anchor="ctr" anchorCtr="0"/>
          <a:lstStyle/>
          <a:p>
            <a:pPr rtl="1">
              <a:defRPr b="1"/>
            </a:pPr>
            <a:endParaRPr lang="en-US"/>
          </a:p>
        </c:txPr>
        <c:crossAx val="84155712"/>
        <c:crosses val="autoZero"/>
        <c:auto val="1"/>
        <c:lblAlgn val="ctr"/>
        <c:lblOffset val="100"/>
        <c:noMultiLvlLbl val="0"/>
      </c:catAx>
      <c:valAx>
        <c:axId val="84155712"/>
        <c:scaling>
          <c:orientation val="minMax"/>
        </c:scaling>
        <c:delete val="1"/>
        <c:axPos val="b"/>
        <c:numFmt formatCode="0.0%" sourceLinked="1"/>
        <c:majorTickMark val="none"/>
        <c:minorTickMark val="none"/>
        <c:tickLblPos val="nextTo"/>
        <c:crossAx val="66015744"/>
        <c:crosses val="autoZero"/>
        <c:crossBetween val="between"/>
      </c:valAx>
    </c:plotArea>
    <c:legend>
      <c:legendPos val="t"/>
      <c:layout>
        <c:manualLayout>
          <c:xMode val="edge"/>
          <c:yMode val="edge"/>
          <c:x val="0.2823692038495188"/>
          <c:y val="0.91192147856517936"/>
          <c:w val="0.39114771254858965"/>
          <c:h val="8.3862771404720496E-2"/>
        </c:manualLayout>
      </c:layout>
      <c:overlay val="0"/>
      <c:txPr>
        <a:bodyPr/>
        <a:lstStyle/>
        <a:p>
          <a:pPr>
            <a:defRPr b="1"/>
          </a:pPr>
          <a:endParaRPr lang="en-US"/>
        </a:p>
      </c:tx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ar-AE" sz="1600" b="1" i="0" u="none" strike="noStrike" baseline="0">
                <a:effectLst/>
              </a:rPr>
              <a:t>التجانس الثقافي</a:t>
            </a:r>
            <a:r>
              <a:rPr lang="ar-AE" sz="1600" b="1" i="0" u="none" strike="noStrike" baseline="0"/>
              <a:t> </a:t>
            </a:r>
            <a:endParaRPr lang="en-US" sz="1600"/>
          </a:p>
        </c:rich>
      </c:tx>
      <c:layout/>
      <c:overlay val="0"/>
    </c:title>
    <c:autoTitleDeleted val="0"/>
    <c:plotArea>
      <c:layout>
        <c:manualLayout>
          <c:layoutTarget val="inner"/>
          <c:xMode val="edge"/>
          <c:yMode val="edge"/>
          <c:x val="0.49507174103237095"/>
          <c:y val="0.1947127442403033"/>
          <c:w val="0.49092873341081122"/>
          <c:h val="0.64325021872265964"/>
        </c:manualLayout>
      </c:layout>
      <c:barChart>
        <c:barDir val="bar"/>
        <c:grouping val="stacked"/>
        <c:varyColors val="0"/>
        <c:ser>
          <c:idx val="0"/>
          <c:order val="0"/>
          <c:tx>
            <c:strRef>
              <c:f>Summary!$C$404</c:f>
              <c:strCache>
                <c:ptCount val="1"/>
                <c:pt idx="0">
                  <c:v>نسبة الموافقة</c:v>
                </c:pt>
              </c:strCache>
            </c:strRef>
          </c:tx>
          <c:spPr>
            <a:solidFill>
              <a:srgbClr val="00B050"/>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Summary!$B$406:$B$409</c:f>
              <c:strCache>
                <c:ptCount val="4"/>
                <c:pt idx="0">
                  <c:v>الحرص على المحافظة على استخدام اللغة العربية في الدولة وتعليمها ايضاً لغير الناطقين بها</c:v>
                </c:pt>
                <c:pt idx="1">
                  <c:v>رغبة غير الناطقين باللغة العربية بتعلمها وتعليمها لابنائهم</c:v>
                </c:pt>
                <c:pt idx="2">
                  <c:v>هناك احترام للثقافات المختلفة في الدولة</c:v>
                </c:pt>
                <c:pt idx="3">
                  <c:v>تحرص الدولة على تعريف المقيمين بثقافة الاماراتيين وانجازاتهم</c:v>
                </c:pt>
              </c:strCache>
            </c:strRef>
          </c:cat>
          <c:val>
            <c:numRef>
              <c:f>Summary!$C$406:$C$409</c:f>
              <c:numCache>
                <c:formatCode>0.0%</c:formatCode>
                <c:ptCount val="4"/>
                <c:pt idx="0">
                  <c:v>0.86919831223628696</c:v>
                </c:pt>
                <c:pt idx="1">
                  <c:v>0.97468354430379744</c:v>
                </c:pt>
                <c:pt idx="2">
                  <c:v>0.9831223628691983</c:v>
                </c:pt>
                <c:pt idx="3">
                  <c:v>0.96835443037974689</c:v>
                </c:pt>
              </c:numCache>
            </c:numRef>
          </c:val>
        </c:ser>
        <c:ser>
          <c:idx val="1"/>
          <c:order val="1"/>
          <c:tx>
            <c:strRef>
              <c:f>Summary!$D$404</c:f>
              <c:strCache>
                <c:ptCount val="1"/>
                <c:pt idx="0">
                  <c:v>محايد</c:v>
                </c:pt>
              </c:strCache>
            </c:strRef>
          </c:tx>
          <c:spPr>
            <a:solidFill>
              <a:srgbClr val="FFC000"/>
            </a:solidFill>
          </c:spPr>
          <c:invertIfNegative val="0"/>
          <c:dLbls>
            <c:dLbl>
              <c:idx val="0"/>
              <c:layout>
                <c:manualLayout>
                  <c:x val="1.0548523206751054E-2"/>
                  <c:y val="-4.6376803126453843E-3"/>
                </c:manualLayout>
              </c:layout>
              <c:showLegendKey val="0"/>
              <c:showVal val="1"/>
              <c:showCatName val="0"/>
              <c:showSerName val="0"/>
              <c:showPercent val="0"/>
              <c:showBubbleSize val="0"/>
            </c:dLbl>
            <c:dLbl>
              <c:idx val="1"/>
              <c:layout>
                <c:manualLayout>
                  <c:x val="-2.1097046413502108E-3"/>
                  <c:y val="4.6376803126452993E-3"/>
                </c:manualLayout>
              </c:layout>
              <c:showLegendKey val="0"/>
              <c:showVal val="1"/>
              <c:showCatName val="0"/>
              <c:showSerName val="0"/>
              <c:showPercent val="0"/>
              <c:showBubbleSize val="0"/>
            </c:dLbl>
            <c:dLbl>
              <c:idx val="2"/>
              <c:layout>
                <c:manualLayout>
                  <c:x val="-2.1097046413503656E-3"/>
                  <c:y val="4.6376803126453843E-3"/>
                </c:manualLayout>
              </c:layout>
              <c:showLegendKey val="0"/>
              <c:showVal val="1"/>
              <c:showCatName val="0"/>
              <c:showSerName val="0"/>
              <c:showPercent val="0"/>
              <c:showBubbleSize val="0"/>
            </c:dLbl>
            <c:dLbl>
              <c:idx val="4"/>
              <c:layout>
                <c:manualLayout>
                  <c:x val="4.0084388185654012E-2"/>
                  <c:y val="-4.251157843520095E-17"/>
                </c:manualLayout>
              </c:layout>
              <c:showLegendKey val="0"/>
              <c:showVal val="1"/>
              <c:showCatName val="0"/>
              <c:showSerName val="0"/>
              <c:showPercent val="0"/>
              <c:showBubbleSize val="0"/>
            </c:dLbl>
            <c:spPr>
              <a:noFill/>
            </c:spPr>
            <c:txPr>
              <a:bodyPr/>
              <a:lstStyle/>
              <a:p>
                <a:pPr>
                  <a:defRPr b="1">
                    <a:solidFill>
                      <a:sysClr val="windowText" lastClr="000000"/>
                    </a:solidFill>
                  </a:defRPr>
                </a:pPr>
                <a:endParaRPr lang="en-US"/>
              </a:p>
            </c:txPr>
            <c:showLegendKey val="0"/>
            <c:showVal val="1"/>
            <c:showCatName val="0"/>
            <c:showSerName val="0"/>
            <c:showPercent val="0"/>
            <c:showBubbleSize val="0"/>
            <c:showLeaderLines val="0"/>
          </c:dLbls>
          <c:cat>
            <c:strRef>
              <c:f>Summary!$B$406:$B$409</c:f>
              <c:strCache>
                <c:ptCount val="4"/>
                <c:pt idx="0">
                  <c:v>الحرص على المحافظة على استخدام اللغة العربية في الدولة وتعليمها ايضاً لغير الناطقين بها</c:v>
                </c:pt>
                <c:pt idx="1">
                  <c:v>رغبة غير الناطقين باللغة العربية بتعلمها وتعليمها لابنائهم</c:v>
                </c:pt>
                <c:pt idx="2">
                  <c:v>هناك احترام للثقافات المختلفة في الدولة</c:v>
                </c:pt>
                <c:pt idx="3">
                  <c:v>تحرص الدولة على تعريف المقيمين بثقافة الاماراتيين وانجازاتهم</c:v>
                </c:pt>
              </c:strCache>
            </c:strRef>
          </c:cat>
          <c:val>
            <c:numRef>
              <c:f>Summary!$D$406:$D$409</c:f>
              <c:numCache>
                <c:formatCode>0.0%</c:formatCode>
                <c:ptCount val="4"/>
                <c:pt idx="0">
                  <c:v>8.0168776371308023E-2</c:v>
                </c:pt>
                <c:pt idx="1">
                  <c:v>2.3206751054852322E-2</c:v>
                </c:pt>
                <c:pt idx="2">
                  <c:v>1.6877637130801686E-2</c:v>
                </c:pt>
                <c:pt idx="3">
                  <c:v>2.7426160337552744E-2</c:v>
                </c:pt>
              </c:numCache>
            </c:numRef>
          </c:val>
        </c:ser>
        <c:ser>
          <c:idx val="2"/>
          <c:order val="2"/>
          <c:tx>
            <c:strRef>
              <c:f>Summary!$E$404</c:f>
              <c:strCache>
                <c:ptCount val="1"/>
                <c:pt idx="0">
                  <c:v>نسبة عدم الموافقة</c:v>
                </c:pt>
              </c:strCache>
            </c:strRef>
          </c:tx>
          <c:spPr>
            <a:solidFill>
              <a:srgbClr val="C00000"/>
            </a:solidFill>
          </c:spPr>
          <c:invertIfNegative val="0"/>
          <c:dLbls>
            <c:dLbl>
              <c:idx val="1"/>
              <c:layout>
                <c:manualLayout>
                  <c:x val="3.7974683544303799E-2"/>
                  <c:y val="-4.6376803126453843E-3"/>
                </c:manualLayout>
              </c:layout>
              <c:showLegendKey val="0"/>
              <c:showVal val="1"/>
              <c:showCatName val="0"/>
              <c:showSerName val="0"/>
              <c:showPercent val="0"/>
              <c:showBubbleSize val="0"/>
            </c:dLbl>
            <c:dLbl>
              <c:idx val="2"/>
              <c:delete val="1"/>
            </c:dLbl>
            <c:dLbl>
              <c:idx val="3"/>
              <c:layout>
                <c:manualLayout>
                  <c:x val="4.0225090534569255E-2"/>
                  <c:y val="-1.8550721250581537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Summary!$B$406:$B$409</c:f>
              <c:strCache>
                <c:ptCount val="4"/>
                <c:pt idx="0">
                  <c:v>الحرص على المحافظة على استخدام اللغة العربية في الدولة وتعليمها ايضاً لغير الناطقين بها</c:v>
                </c:pt>
                <c:pt idx="1">
                  <c:v>رغبة غير الناطقين باللغة العربية بتعلمها وتعليمها لابنائهم</c:v>
                </c:pt>
                <c:pt idx="2">
                  <c:v>هناك احترام للثقافات المختلفة في الدولة</c:v>
                </c:pt>
                <c:pt idx="3">
                  <c:v>تحرص الدولة على تعريف المقيمين بثقافة الاماراتيين وانجازاتهم</c:v>
                </c:pt>
              </c:strCache>
            </c:strRef>
          </c:cat>
          <c:val>
            <c:numRef>
              <c:f>Summary!$E$406:$E$409</c:f>
              <c:numCache>
                <c:formatCode>0.00%</c:formatCode>
                <c:ptCount val="4"/>
                <c:pt idx="0">
                  <c:v>5.0632911392405063E-2</c:v>
                </c:pt>
                <c:pt idx="1">
                  <c:v>2.1097046413502108E-3</c:v>
                </c:pt>
                <c:pt idx="2">
                  <c:v>0</c:v>
                </c:pt>
                <c:pt idx="3">
                  <c:v>4.2194092827004216E-3</c:v>
                </c:pt>
              </c:numCache>
            </c:numRef>
          </c:val>
        </c:ser>
        <c:dLbls>
          <c:showLegendKey val="0"/>
          <c:showVal val="1"/>
          <c:showCatName val="0"/>
          <c:showSerName val="0"/>
          <c:showPercent val="0"/>
          <c:showBubbleSize val="0"/>
        </c:dLbls>
        <c:gapWidth val="95"/>
        <c:overlap val="100"/>
        <c:axId val="66017280"/>
        <c:axId val="84154560"/>
      </c:barChart>
      <c:catAx>
        <c:axId val="66017280"/>
        <c:scaling>
          <c:orientation val="minMax"/>
        </c:scaling>
        <c:delete val="0"/>
        <c:axPos val="l"/>
        <c:numFmt formatCode="General" sourceLinked="1"/>
        <c:majorTickMark val="none"/>
        <c:minorTickMark val="none"/>
        <c:tickLblPos val="nextTo"/>
        <c:txPr>
          <a:bodyPr anchor="ctr" anchorCtr="0"/>
          <a:lstStyle/>
          <a:p>
            <a:pPr rtl="1">
              <a:defRPr b="1"/>
            </a:pPr>
            <a:endParaRPr lang="en-US"/>
          </a:p>
        </c:txPr>
        <c:crossAx val="84154560"/>
        <c:crosses val="autoZero"/>
        <c:auto val="1"/>
        <c:lblAlgn val="ctr"/>
        <c:lblOffset val="100"/>
        <c:noMultiLvlLbl val="0"/>
      </c:catAx>
      <c:valAx>
        <c:axId val="84154560"/>
        <c:scaling>
          <c:orientation val="minMax"/>
        </c:scaling>
        <c:delete val="1"/>
        <c:axPos val="b"/>
        <c:numFmt formatCode="0.0%" sourceLinked="1"/>
        <c:majorTickMark val="none"/>
        <c:minorTickMark val="none"/>
        <c:tickLblPos val="nextTo"/>
        <c:crossAx val="66017280"/>
        <c:crosses val="autoZero"/>
        <c:crossBetween val="between"/>
      </c:valAx>
    </c:plotArea>
    <c:legend>
      <c:legendPos val="t"/>
      <c:layout>
        <c:manualLayout>
          <c:xMode val="edge"/>
          <c:yMode val="edge"/>
          <c:x val="0.2823692038495188"/>
          <c:y val="0.91192147856517936"/>
          <c:w val="0.39114771254858965"/>
          <c:h val="8.3862771404720496E-2"/>
        </c:manualLayout>
      </c:layout>
      <c:overlay val="0"/>
      <c:txPr>
        <a:bodyPr/>
        <a:lstStyle/>
        <a:p>
          <a:pPr>
            <a:defRPr b="1"/>
          </a:pPr>
          <a:endParaRPr lang="en-US"/>
        </a:p>
      </c:txPr>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ar-AE" sz="1600" b="1" i="0" u="none" strike="noStrike" baseline="0">
                <a:effectLst/>
              </a:rPr>
              <a:t>القيم والمعتقدات</a:t>
            </a:r>
            <a:r>
              <a:rPr lang="ar-AE" sz="1600" b="1" i="0" u="none" strike="noStrike" baseline="0"/>
              <a:t> </a:t>
            </a:r>
            <a:endParaRPr lang="en-US" sz="1600"/>
          </a:p>
        </c:rich>
      </c:tx>
      <c:layout/>
      <c:overlay val="0"/>
    </c:title>
    <c:autoTitleDeleted val="0"/>
    <c:plotArea>
      <c:layout>
        <c:manualLayout>
          <c:layoutTarget val="inner"/>
          <c:xMode val="edge"/>
          <c:yMode val="edge"/>
          <c:x val="0.49507172068607702"/>
          <c:y val="0.20398818596586812"/>
          <c:w val="0.49092873341081122"/>
          <c:h val="0.64325021872265964"/>
        </c:manualLayout>
      </c:layout>
      <c:barChart>
        <c:barDir val="bar"/>
        <c:grouping val="stacked"/>
        <c:varyColors val="0"/>
        <c:ser>
          <c:idx val="0"/>
          <c:order val="0"/>
          <c:tx>
            <c:strRef>
              <c:f>Summary!$C$398</c:f>
              <c:strCache>
                <c:ptCount val="1"/>
                <c:pt idx="0">
                  <c:v>نسبة الموافقة</c:v>
                </c:pt>
              </c:strCache>
            </c:strRef>
          </c:tx>
          <c:spPr>
            <a:solidFill>
              <a:srgbClr val="00B050"/>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Summary!$B$399:$B$401</c:f>
              <c:strCache>
                <c:ptCount val="3"/>
                <c:pt idx="0">
                  <c:v>حرص الاجانب على احترام الخصوصية الدينية للمجتمع الاماراتي في الملبس والمظهر</c:v>
                </c:pt>
                <c:pt idx="1">
                  <c:v>يوجد في المجتمع احترام للأديان وحرية العبادة</c:v>
                </c:pt>
                <c:pt idx="2">
                  <c:v>القيم الاجتماعية السائدة في الامارات تساهم في استمرار ازدهار المجتمع وجودة الحياة</c:v>
                </c:pt>
              </c:strCache>
            </c:strRef>
          </c:cat>
          <c:val>
            <c:numRef>
              <c:f>Summary!$C$399:$C$401</c:f>
              <c:numCache>
                <c:formatCode>0.0%</c:formatCode>
                <c:ptCount val="3"/>
                <c:pt idx="0">
                  <c:v>0.98945147679324896</c:v>
                </c:pt>
                <c:pt idx="1">
                  <c:v>0.981012658227848</c:v>
                </c:pt>
                <c:pt idx="2">
                  <c:v>0.97679324894514763</c:v>
                </c:pt>
              </c:numCache>
            </c:numRef>
          </c:val>
        </c:ser>
        <c:ser>
          <c:idx val="1"/>
          <c:order val="1"/>
          <c:tx>
            <c:strRef>
              <c:f>Summary!$D$398</c:f>
              <c:strCache>
                <c:ptCount val="1"/>
                <c:pt idx="0">
                  <c:v>محايد</c:v>
                </c:pt>
              </c:strCache>
            </c:strRef>
          </c:tx>
          <c:spPr>
            <a:solidFill>
              <a:srgbClr val="FFC000"/>
            </a:solidFill>
          </c:spPr>
          <c:invertIfNegative val="0"/>
          <c:dLbls>
            <c:dLbl>
              <c:idx val="2"/>
              <c:layout>
                <c:manualLayout>
                  <c:x val="3.7974517425828101E-2"/>
                  <c:y val="0"/>
                </c:manualLayout>
              </c:layout>
              <c:showLegendKey val="0"/>
              <c:showVal val="1"/>
              <c:showCatName val="0"/>
              <c:showSerName val="0"/>
              <c:showPercent val="0"/>
              <c:showBubbleSize val="0"/>
            </c:dLbl>
            <c:dLbl>
              <c:idx val="4"/>
              <c:layout>
                <c:manualLayout>
                  <c:x val="-2.1097046413502108E-3"/>
                  <c:y val="-4.251157843520095E-17"/>
                </c:manualLayout>
              </c:layout>
              <c:showLegendKey val="0"/>
              <c:showVal val="1"/>
              <c:showCatName val="0"/>
              <c:showSerName val="0"/>
              <c:showPercent val="0"/>
              <c:showBubbleSize val="0"/>
            </c:dLbl>
            <c:spPr>
              <a:noFill/>
            </c:spPr>
            <c:txPr>
              <a:bodyPr/>
              <a:lstStyle/>
              <a:p>
                <a:pPr>
                  <a:defRPr b="1">
                    <a:solidFill>
                      <a:sysClr val="windowText" lastClr="000000"/>
                    </a:solidFill>
                  </a:defRPr>
                </a:pPr>
                <a:endParaRPr lang="en-US"/>
              </a:p>
            </c:txPr>
            <c:showLegendKey val="0"/>
            <c:showVal val="1"/>
            <c:showCatName val="0"/>
            <c:showSerName val="0"/>
            <c:showPercent val="0"/>
            <c:showBubbleSize val="0"/>
            <c:showLeaderLines val="0"/>
          </c:dLbls>
          <c:cat>
            <c:strRef>
              <c:f>Summary!$B$399:$B$401</c:f>
              <c:strCache>
                <c:ptCount val="3"/>
                <c:pt idx="0">
                  <c:v>حرص الاجانب على احترام الخصوصية الدينية للمجتمع الاماراتي في الملبس والمظهر</c:v>
                </c:pt>
                <c:pt idx="1">
                  <c:v>يوجد في المجتمع احترام للأديان وحرية العبادة</c:v>
                </c:pt>
                <c:pt idx="2">
                  <c:v>القيم الاجتماعية السائدة في الامارات تساهم في استمرار ازدهار المجتمع وجودة الحياة</c:v>
                </c:pt>
              </c:strCache>
            </c:strRef>
          </c:cat>
          <c:val>
            <c:numRef>
              <c:f>Summary!$D$399:$D$401</c:f>
              <c:numCache>
                <c:formatCode>0.0%</c:formatCode>
                <c:ptCount val="3"/>
                <c:pt idx="0">
                  <c:v>1.0548523206751054E-2</c:v>
                </c:pt>
                <c:pt idx="1">
                  <c:v>1.6877637130801686E-2</c:v>
                </c:pt>
                <c:pt idx="2">
                  <c:v>2.3199999999999998E-2</c:v>
                </c:pt>
              </c:numCache>
            </c:numRef>
          </c:val>
        </c:ser>
        <c:ser>
          <c:idx val="2"/>
          <c:order val="2"/>
          <c:tx>
            <c:strRef>
              <c:f>Summary!$E$398</c:f>
              <c:strCache>
                <c:ptCount val="1"/>
                <c:pt idx="0">
                  <c:v>نسبة عدم الموافقة</c:v>
                </c:pt>
              </c:strCache>
            </c:strRef>
          </c:tx>
          <c:spPr>
            <a:solidFill>
              <a:srgbClr val="C00000"/>
            </a:solidFill>
          </c:spPr>
          <c:invertIfNegative val="0"/>
          <c:dLbls>
            <c:dLbl>
              <c:idx val="0"/>
              <c:delete val="1"/>
            </c:dLbl>
            <c:dLbl>
              <c:idx val="1"/>
              <c:layout>
                <c:manualLayout>
                  <c:x val="4.0084388185654012E-2"/>
                  <c:y val="-8.50231568704019E-17"/>
                </c:manualLayout>
              </c:layout>
              <c:showLegendKey val="0"/>
              <c:showVal val="1"/>
              <c:showCatName val="0"/>
              <c:showSerName val="0"/>
              <c:showPercent val="0"/>
              <c:showBubbleSize val="0"/>
            </c:dLbl>
            <c:dLbl>
              <c:idx val="3"/>
              <c:layout>
                <c:manualLayout>
                  <c:x val="4.4444444444444446E-2"/>
                  <c:y val="4.2437781360066642E-17"/>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Summary!$B$399:$B$401</c:f>
              <c:strCache>
                <c:ptCount val="3"/>
                <c:pt idx="0">
                  <c:v>حرص الاجانب على احترام الخصوصية الدينية للمجتمع الاماراتي في الملبس والمظهر</c:v>
                </c:pt>
                <c:pt idx="1">
                  <c:v>يوجد في المجتمع احترام للأديان وحرية العبادة</c:v>
                </c:pt>
                <c:pt idx="2">
                  <c:v>القيم الاجتماعية السائدة في الامارات تساهم في استمرار ازدهار المجتمع وجودة الحياة</c:v>
                </c:pt>
              </c:strCache>
            </c:strRef>
          </c:cat>
          <c:val>
            <c:numRef>
              <c:f>Summary!$E$399:$E$401</c:f>
              <c:numCache>
                <c:formatCode>0.0%</c:formatCode>
                <c:ptCount val="3"/>
                <c:pt idx="0">
                  <c:v>0</c:v>
                </c:pt>
                <c:pt idx="1">
                  <c:v>2.1097046413502108E-3</c:v>
                </c:pt>
                <c:pt idx="2">
                  <c:v>0</c:v>
                </c:pt>
              </c:numCache>
            </c:numRef>
          </c:val>
        </c:ser>
        <c:dLbls>
          <c:showLegendKey val="0"/>
          <c:showVal val="1"/>
          <c:showCatName val="0"/>
          <c:showSerName val="0"/>
          <c:showPercent val="0"/>
          <c:showBubbleSize val="0"/>
        </c:dLbls>
        <c:gapWidth val="95"/>
        <c:overlap val="100"/>
        <c:axId val="66360320"/>
        <c:axId val="32981568"/>
      </c:barChart>
      <c:catAx>
        <c:axId val="66360320"/>
        <c:scaling>
          <c:orientation val="minMax"/>
        </c:scaling>
        <c:delete val="0"/>
        <c:axPos val="l"/>
        <c:numFmt formatCode="General" sourceLinked="1"/>
        <c:majorTickMark val="none"/>
        <c:minorTickMark val="none"/>
        <c:tickLblPos val="nextTo"/>
        <c:txPr>
          <a:bodyPr anchor="ctr" anchorCtr="0"/>
          <a:lstStyle/>
          <a:p>
            <a:pPr rtl="1">
              <a:defRPr b="1"/>
            </a:pPr>
            <a:endParaRPr lang="en-US"/>
          </a:p>
        </c:txPr>
        <c:crossAx val="32981568"/>
        <c:crosses val="autoZero"/>
        <c:auto val="1"/>
        <c:lblAlgn val="ctr"/>
        <c:lblOffset val="100"/>
        <c:noMultiLvlLbl val="0"/>
      </c:catAx>
      <c:valAx>
        <c:axId val="32981568"/>
        <c:scaling>
          <c:orientation val="minMax"/>
        </c:scaling>
        <c:delete val="1"/>
        <c:axPos val="b"/>
        <c:numFmt formatCode="0.0%" sourceLinked="1"/>
        <c:majorTickMark val="none"/>
        <c:minorTickMark val="none"/>
        <c:tickLblPos val="nextTo"/>
        <c:crossAx val="66360320"/>
        <c:crosses val="autoZero"/>
        <c:crossBetween val="between"/>
      </c:valAx>
    </c:plotArea>
    <c:legend>
      <c:legendPos val="t"/>
      <c:layout>
        <c:manualLayout>
          <c:xMode val="edge"/>
          <c:yMode val="edge"/>
          <c:x val="0.2823692038495188"/>
          <c:y val="0.91192147856517936"/>
          <c:w val="0.39114771254858965"/>
          <c:h val="8.3862771404720496E-2"/>
        </c:manualLayout>
      </c:layout>
      <c:overlay val="0"/>
      <c:txPr>
        <a:bodyPr/>
        <a:lstStyle/>
        <a:p>
          <a:pPr>
            <a:defRPr b="1"/>
          </a:pPr>
          <a:endParaRPr lang="en-US"/>
        </a:p>
      </c:txPr>
    </c:legend>
    <c:plotVisOnly val="1"/>
    <c:dispBlanksAs val="gap"/>
    <c:showDLblsOverMax val="0"/>
  </c:chart>
  <c:spPr>
    <a:ln>
      <a:no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342B9D-678C-9B41-B11C-D16E0E398708}"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1814410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42B9D-678C-9B41-B11C-D16E0E398708}"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318299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42B9D-678C-9B41-B11C-D16E0E398708}"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270309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497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089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51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972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70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173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055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57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42B9D-678C-9B41-B11C-D16E0E398708}"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2250890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18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065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0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2669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483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5493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6072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3951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1979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463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42B9D-678C-9B41-B11C-D16E0E398708}"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2539633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256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971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8620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0950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342B9D-678C-9B41-B11C-D16E0E398708}"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1898814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342B9D-678C-9B41-B11C-D16E0E398708}"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3516890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342B9D-678C-9B41-B11C-D16E0E398708}"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366450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42B9D-678C-9B41-B11C-D16E0E398708}"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420258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42B9D-678C-9B41-B11C-D16E0E398708}"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395956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42B9D-678C-9B41-B11C-D16E0E398708}"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134886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42B9D-678C-9B41-B11C-D16E0E398708}" type="datetimeFigureOut">
              <a:rPr lang="en-US" smtClean="0"/>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6CC68-48D2-474F-B65C-5157945E57F3}" type="slidenum">
              <a:rPr lang="en-US" smtClean="0"/>
              <a:t>‹#›</a:t>
            </a:fld>
            <a:endParaRPr lang="en-US"/>
          </a:p>
        </p:txBody>
      </p:sp>
    </p:spTree>
    <p:extLst>
      <p:ext uri="{BB962C8B-B14F-4D97-AF65-F5344CB8AC3E}">
        <p14:creationId xmlns:p14="http://schemas.microsoft.com/office/powerpoint/2010/main" val="850008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8002F63-BEBB-4B6F-B7A5-C7B0E97CE3E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71822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300CFCF-816E-48F2-9B4D-58AA1BC0B6F8}" type="slidenum">
              <a:rPr lang="en-US" smtClean="0">
                <a:solidFill>
                  <a:prstClr val="black">
                    <a:tint val="75000"/>
                  </a:prstClr>
                </a:solidFill>
                <a:cs typeface="Arial" charset="0"/>
              </a:rPr>
              <a:pPr defTabSz="914400"/>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3595652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713" y="2059750"/>
            <a:ext cx="9067287" cy="707886"/>
          </a:xfrm>
          <a:prstGeom prst="rect">
            <a:avLst/>
          </a:prstGeom>
          <a:noFill/>
        </p:spPr>
        <p:txBody>
          <a:bodyPr wrap="square" rtlCol="0">
            <a:spAutoFit/>
          </a:bodyPr>
          <a:lstStyle/>
          <a:p>
            <a:pPr algn="ctr" rtl="1"/>
            <a:r>
              <a:rPr lang="ar-SA" sz="4000" b="1" dirty="0">
                <a:solidFill>
                  <a:srgbClr val="A67930"/>
                </a:solidFill>
                <a:latin typeface="Arial"/>
              </a:rPr>
              <a:t>تقرير </a:t>
            </a:r>
            <a:r>
              <a:rPr lang="ar-JO" sz="4000" b="1" dirty="0">
                <a:solidFill>
                  <a:srgbClr val="A67930"/>
                </a:solidFill>
                <a:latin typeface="Arial"/>
              </a:rPr>
              <a:t>الوعي الثقافي </a:t>
            </a:r>
            <a:r>
              <a:rPr lang="ar-AE" sz="4000" b="1" dirty="0" smtClean="0">
                <a:solidFill>
                  <a:srgbClr val="A67930"/>
                </a:solidFill>
                <a:latin typeface="Arial"/>
              </a:rPr>
              <a:t>بين </a:t>
            </a:r>
            <a:r>
              <a:rPr lang="ar-AE" sz="4000" b="1" dirty="0" smtClean="0">
                <a:solidFill>
                  <a:srgbClr val="A67930"/>
                </a:solidFill>
                <a:latin typeface="Arial"/>
              </a:rPr>
              <a:t>أ</a:t>
            </a:r>
            <a:r>
              <a:rPr lang="ar-JO" sz="4000" b="1" dirty="0" smtClean="0">
                <a:solidFill>
                  <a:srgbClr val="A67930"/>
                </a:solidFill>
                <a:latin typeface="Arial"/>
              </a:rPr>
              <a:t>فراد </a:t>
            </a:r>
            <a:r>
              <a:rPr lang="ar-JO" sz="4000" b="1" dirty="0">
                <a:solidFill>
                  <a:srgbClr val="A67930"/>
                </a:solidFill>
                <a:latin typeface="Arial"/>
              </a:rPr>
              <a:t>المجتمع</a:t>
            </a:r>
            <a:endParaRPr lang="ar-SA" sz="4000" b="1" dirty="0">
              <a:solidFill>
                <a:srgbClr val="A67930"/>
              </a:solidFill>
              <a:latin typeface="Arial"/>
            </a:endParaRPr>
          </a:p>
        </p:txBody>
      </p:sp>
      <p:sp>
        <p:nvSpPr>
          <p:cNvPr id="14" name="TextBox 13"/>
          <p:cNvSpPr txBox="1"/>
          <p:nvPr/>
        </p:nvSpPr>
        <p:spPr>
          <a:xfrm>
            <a:off x="8539650" y="6259286"/>
            <a:ext cx="279015" cy="369332"/>
          </a:xfrm>
          <a:prstGeom prst="rect">
            <a:avLst/>
          </a:prstGeom>
          <a:noFill/>
        </p:spPr>
        <p:txBody>
          <a:bodyPr wrap="square" rtlCol="0">
            <a:spAutoFit/>
          </a:bodyPr>
          <a:lstStyle/>
          <a:p>
            <a:pPr algn="r" rtl="1"/>
            <a:r>
              <a:rPr lang="en-US" b="1" dirty="0" smtClean="0">
                <a:latin typeface="Arial"/>
                <a:cs typeface="Arial"/>
              </a:rPr>
              <a:t>1</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5" y="1744"/>
            <a:ext cx="2695699" cy="977183"/>
          </a:xfrm>
          <a:prstGeom prst="rect">
            <a:avLst/>
          </a:prstGeom>
        </p:spPr>
      </p:pic>
      <p:sp>
        <p:nvSpPr>
          <p:cNvPr id="3" name="Rectangle 2"/>
          <p:cNvSpPr/>
          <p:nvPr/>
        </p:nvSpPr>
        <p:spPr>
          <a:xfrm>
            <a:off x="2915318" y="4396240"/>
            <a:ext cx="3200068" cy="430887"/>
          </a:xfrm>
          <a:prstGeom prst="rect">
            <a:avLst/>
          </a:prstGeom>
        </p:spPr>
        <p:txBody>
          <a:bodyPr wrap="square">
            <a:spAutoFit/>
          </a:bodyPr>
          <a:lstStyle/>
          <a:p>
            <a:pPr algn="ctr"/>
            <a:r>
              <a:rPr lang="en-US" sz="2200" dirty="0" smtClean="0"/>
              <a:t>2015</a:t>
            </a:r>
            <a:endParaRPr lang="ar-AE" sz="2200" dirty="0"/>
          </a:p>
        </p:txBody>
      </p:sp>
    </p:spTree>
    <p:extLst>
      <p:ext uri="{BB962C8B-B14F-4D97-AF65-F5344CB8AC3E}">
        <p14:creationId xmlns:p14="http://schemas.microsoft.com/office/powerpoint/2010/main" val="153730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09800" y="304800"/>
            <a:ext cx="6934200" cy="569387"/>
          </a:xfrm>
          <a:prstGeom prst="rect">
            <a:avLst/>
          </a:prstGeom>
          <a:solidFill>
            <a:srgbClr val="C0A400"/>
          </a:solidFill>
        </p:spPr>
        <p:txBody>
          <a:bodyPr wrap="square" rtlCol="0">
            <a:spAutoFit/>
          </a:bodyPr>
          <a:lstStyle/>
          <a:p>
            <a:pPr algn="r" rtl="1">
              <a:defRPr/>
            </a:pPr>
            <a:r>
              <a:rPr lang="ar-JO"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النتائج الاجمالية </a:t>
            </a:r>
            <a:r>
              <a:rPr lang="ar-JO" sz="3100" dirty="0" smtClean="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للوعي الثقافي لأفراد بحسب الديموغرافيات</a:t>
            </a:r>
            <a:endParaRPr lang="en-US"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 name="Slide Number Placeholder 1"/>
          <p:cNvSpPr>
            <a:spLocks noGrp="1"/>
          </p:cNvSpPr>
          <p:nvPr>
            <p:ph type="sldNum" sz="quarter" idx="12"/>
          </p:nvPr>
        </p:nvSpPr>
        <p:spPr>
          <a:xfrm>
            <a:off x="152400" y="6333264"/>
            <a:ext cx="2133600" cy="476250"/>
          </a:xfrm>
        </p:spPr>
        <p:txBody>
          <a:bodyPr/>
          <a:lstStyle/>
          <a:p>
            <a:pPr>
              <a:defRPr/>
            </a:pPr>
            <a:fld id="{5ADD4282-2A40-4FF7-BBC6-7ABC956B70C9}" type="slidenum">
              <a:rPr lang="ar-SA" smtClean="0">
                <a:solidFill>
                  <a:srgbClr val="000000"/>
                </a:solidFill>
              </a:rPr>
              <a:pPr>
                <a:defRPr/>
              </a:pPr>
              <a:t>10</a:t>
            </a:fld>
            <a:endParaRPr lang="en-US" dirty="0">
              <a:solidFill>
                <a:srgbClr val="000000"/>
              </a:solidFill>
            </a:endParaRPr>
          </a:p>
        </p:txBody>
      </p:sp>
      <p:graphicFrame>
        <p:nvGraphicFramePr>
          <p:cNvPr id="5" name="Chart 4"/>
          <p:cNvGraphicFramePr>
            <a:graphicFrameLocks/>
          </p:cNvGraphicFramePr>
          <p:nvPr>
            <p:extLst>
              <p:ext uri="{D42A27DB-BD31-4B8C-83A1-F6EECF244321}">
                <p14:modId xmlns:p14="http://schemas.microsoft.com/office/powerpoint/2010/main" val="554687112"/>
              </p:ext>
            </p:extLst>
          </p:nvPr>
        </p:nvGraphicFramePr>
        <p:xfrm>
          <a:off x="2209800" y="127362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828800" y="4800600"/>
            <a:ext cx="5867400" cy="369332"/>
          </a:xfrm>
          <a:prstGeom prst="rect">
            <a:avLst/>
          </a:prstGeom>
        </p:spPr>
        <p:txBody>
          <a:bodyPr wrap="square">
            <a:spAutoFit/>
          </a:bodyPr>
          <a:lstStyle/>
          <a:p>
            <a:pPr marL="285750" indent="-285750" algn="r" rtl="1">
              <a:buFont typeface="Wingdings" pitchFamily="2" charset="2"/>
              <a:buChar char="v"/>
            </a:pP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يمثل الرسم البياني نسب</a:t>
            </a:r>
            <a:r>
              <a:rPr lang="en-US"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المشاركين في الاستبيان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حسب</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نوع</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الجنس. </a:t>
            </a:r>
            <a:endParaRPr lang="en-US" dirty="0"/>
          </a:p>
        </p:txBody>
      </p:sp>
    </p:spTree>
    <p:extLst>
      <p:ext uri="{BB962C8B-B14F-4D97-AF65-F5344CB8AC3E}">
        <p14:creationId xmlns:p14="http://schemas.microsoft.com/office/powerpoint/2010/main" val="4100703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079646" y="228600"/>
            <a:ext cx="4064353" cy="584775"/>
          </a:xfrm>
          <a:prstGeom prst="rect">
            <a:avLst/>
          </a:prstGeom>
          <a:solidFill>
            <a:srgbClr val="C0A400"/>
          </a:solidFill>
        </p:spPr>
        <p:txBody>
          <a:bodyPr wrap="square" rtlCol="0">
            <a:spAutoFit/>
          </a:bodyPr>
          <a:lstStyle>
            <a:defPPr>
              <a:defRPr lang="en-US"/>
            </a:defPPr>
            <a:lvl1pPr algn="r" rtl="1">
              <a:defRPr sz="3200" b="1">
                <a:solidFill>
                  <a:schemeClr val="bg1"/>
                </a:solidFill>
                <a:effectLst>
                  <a:outerShdw blurRad="38100" dist="38100" dir="2700000" algn="tl">
                    <a:srgbClr val="000000">
                      <a:alpha val="43137"/>
                    </a:srgbClr>
                  </a:outerShdw>
                </a:effectLst>
                <a:latin typeface="Sakkal Majalla" pitchFamily="2" charset="-78"/>
                <a:cs typeface="Sakkal Majalla" pitchFamily="2" charset="-78"/>
              </a:defRPr>
            </a:lvl1pPr>
          </a:lstStyle>
          <a:p>
            <a:r>
              <a:rPr lang="ar-JO" dirty="0" smtClean="0"/>
              <a:t>تحليل </a:t>
            </a:r>
            <a:r>
              <a:rPr lang="ar-JO" dirty="0"/>
              <a:t>النتائج بحسب </a:t>
            </a:r>
            <a:r>
              <a:rPr lang="ar-JO" dirty="0" smtClean="0"/>
              <a:t>المحاور</a:t>
            </a:r>
            <a:endParaRPr lang="en-US" dirty="0"/>
          </a:p>
        </p:txBody>
      </p:sp>
      <p:sp>
        <p:nvSpPr>
          <p:cNvPr id="2" name="Slide Number Placeholder 1"/>
          <p:cNvSpPr>
            <a:spLocks noGrp="1"/>
          </p:cNvSpPr>
          <p:nvPr>
            <p:ph type="sldNum" sz="quarter" idx="12"/>
          </p:nvPr>
        </p:nvSpPr>
        <p:spPr/>
        <p:txBody>
          <a:bodyPr/>
          <a:lstStyle/>
          <a:p>
            <a:pPr>
              <a:defRPr/>
            </a:pPr>
            <a:fld id="{5ADD4282-2A40-4FF7-BBC6-7ABC956B70C9}" type="slidenum">
              <a:rPr lang="ar-SA" smtClean="0">
                <a:solidFill>
                  <a:srgbClr val="000000"/>
                </a:solidFill>
              </a:rPr>
              <a:pPr>
                <a:defRPr/>
              </a:pPr>
              <a:t>11</a:t>
            </a:fld>
            <a:endParaRPr lang="en-US" dirty="0">
              <a:solidFill>
                <a:srgbClr val="000000"/>
              </a:solidFill>
            </a:endParaRPr>
          </a:p>
        </p:txBody>
      </p:sp>
      <p:sp>
        <p:nvSpPr>
          <p:cNvPr id="8" name="TextBox 7"/>
          <p:cNvSpPr txBox="1"/>
          <p:nvPr/>
        </p:nvSpPr>
        <p:spPr>
          <a:xfrm>
            <a:off x="72025" y="4114800"/>
            <a:ext cx="9061974" cy="1977464"/>
          </a:xfrm>
          <a:prstGeom prst="rect">
            <a:avLst/>
          </a:prstGeom>
          <a:noFill/>
        </p:spPr>
        <p:txBody>
          <a:bodyPr wrap="square" rtlCol="0">
            <a:spAutoFit/>
          </a:bodyPr>
          <a:lstStyle/>
          <a:p>
            <a:pPr marL="285750" indent="-285750" algn="just" rtl="1">
              <a:buClr>
                <a:srgbClr val="C0A400"/>
              </a:buClr>
              <a:buFont typeface="Wingdings" pitchFamily="2" charset="2"/>
              <a:buChar char="§"/>
            </a:pPr>
            <a:r>
              <a:rPr lang="ar-JO" sz="16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معرفة الشخصيات الاماراتية الثقافية واثرها على الحركة الثقافية والفنية في الدولة واحدة من المعايير المهمة التي يجب رفع درجة الوعي بها وخصوصاً لفئة المواطنين بالإضافة الى المقيمين من الجنسيات الاخرى.</a:t>
            </a:r>
          </a:p>
          <a:p>
            <a:pPr marL="285750" indent="-285750" algn="just" rtl="1">
              <a:buClr>
                <a:srgbClr val="C0A400"/>
              </a:buClr>
              <a:buFont typeface="Wingdings" pitchFamily="2" charset="2"/>
              <a:buChar char="§"/>
            </a:pPr>
            <a:endParaRPr lang="ar-JO" sz="16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marL="285750" indent="-285750" algn="just" rtl="1">
              <a:buClr>
                <a:srgbClr val="C0A400"/>
              </a:buClr>
              <a:buFont typeface="Wingdings" pitchFamily="2" charset="2"/>
              <a:buChar char="§"/>
            </a:pPr>
            <a:r>
              <a:rPr lang="ar-JO" sz="16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الاهتمام بالمتاحف والحرص على الترويج لها ايضاً من العوامل المهمة وخصوصاً للسياح والمقيمين من الجنسيات الغير عربية لانها ترفع مستوى الوعي بالثقافة </a:t>
            </a:r>
            <a:r>
              <a:rPr lang="ar-JO" sz="16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الاماراتية.</a:t>
            </a:r>
            <a:endParaRPr lang="ar-JO" sz="16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just" rtl="1">
              <a:buClr>
                <a:srgbClr val="C0A400"/>
              </a:buClr>
            </a:pPr>
            <a:endParaRPr lang="ar-JO" sz="1600"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marL="285750" indent="-285750" algn="just" rtl="1">
              <a:buClr>
                <a:srgbClr val="C0A400"/>
              </a:buClr>
              <a:buFont typeface="Wingdings" pitchFamily="2" charset="2"/>
              <a:buChar char="§"/>
            </a:pPr>
            <a:endParaRPr lang="ar-JO" sz="1600" b="1" dirty="0">
              <a:solidFill>
                <a:schemeClr val="tx1">
                  <a:lumMod val="95000"/>
                  <a:lumOff val="5000"/>
                </a:schemeClr>
              </a:solidFill>
              <a:latin typeface="Sakkal Majalla" pitchFamily="2" charset="-78"/>
              <a:cs typeface="Sakkal Majalla" pitchFamily="2" charset="-78"/>
            </a:endParaRPr>
          </a:p>
          <a:p>
            <a:pPr algn="r" rtl="1">
              <a:buClr>
                <a:srgbClr val="C0A400"/>
              </a:buClr>
            </a:pPr>
            <a:endParaRPr lang="ar-JO" sz="105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7" name="Chart 6"/>
          <p:cNvGraphicFramePr>
            <a:graphicFrameLocks/>
          </p:cNvGraphicFramePr>
          <p:nvPr>
            <p:extLst>
              <p:ext uri="{D42A27DB-BD31-4B8C-83A1-F6EECF244321}">
                <p14:modId xmlns:p14="http://schemas.microsoft.com/office/powerpoint/2010/main" val="84135432"/>
              </p:ext>
            </p:extLst>
          </p:nvPr>
        </p:nvGraphicFramePr>
        <p:xfrm>
          <a:off x="695202" y="842475"/>
          <a:ext cx="6019800" cy="2738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1695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079646" y="228600"/>
            <a:ext cx="4064353" cy="584775"/>
          </a:xfrm>
          <a:prstGeom prst="rect">
            <a:avLst/>
          </a:prstGeom>
          <a:solidFill>
            <a:srgbClr val="C0A400"/>
          </a:solidFill>
        </p:spPr>
        <p:txBody>
          <a:bodyPr wrap="square" rtlCol="0">
            <a:spAutoFit/>
          </a:bodyPr>
          <a:lstStyle>
            <a:defPPr>
              <a:defRPr lang="en-US"/>
            </a:defPPr>
            <a:lvl1pPr algn="r" rtl="1">
              <a:defRPr sz="3200" b="1">
                <a:solidFill>
                  <a:schemeClr val="bg1"/>
                </a:solidFill>
                <a:effectLst>
                  <a:outerShdw blurRad="38100" dist="38100" dir="2700000" algn="tl">
                    <a:srgbClr val="000000">
                      <a:alpha val="43137"/>
                    </a:srgbClr>
                  </a:outerShdw>
                </a:effectLst>
                <a:latin typeface="Sakkal Majalla" pitchFamily="2" charset="-78"/>
                <a:cs typeface="Sakkal Majalla" pitchFamily="2" charset="-78"/>
              </a:defRPr>
            </a:lvl1pPr>
          </a:lstStyle>
          <a:p>
            <a:r>
              <a:rPr lang="ar-JO" dirty="0" smtClean="0"/>
              <a:t>تحليل </a:t>
            </a:r>
            <a:r>
              <a:rPr lang="ar-JO" dirty="0"/>
              <a:t>النتائج بحسب </a:t>
            </a:r>
            <a:r>
              <a:rPr lang="ar-JO" dirty="0" smtClean="0"/>
              <a:t>المحاور</a:t>
            </a:r>
            <a:endParaRPr lang="en-US" dirty="0"/>
          </a:p>
        </p:txBody>
      </p:sp>
      <p:sp>
        <p:nvSpPr>
          <p:cNvPr id="2" name="Slide Number Placeholder 1"/>
          <p:cNvSpPr>
            <a:spLocks noGrp="1"/>
          </p:cNvSpPr>
          <p:nvPr>
            <p:ph type="sldNum" sz="quarter" idx="12"/>
          </p:nvPr>
        </p:nvSpPr>
        <p:spPr/>
        <p:txBody>
          <a:bodyPr/>
          <a:lstStyle/>
          <a:p>
            <a:pPr>
              <a:defRPr/>
            </a:pPr>
            <a:fld id="{5ADD4282-2A40-4FF7-BBC6-7ABC956B70C9}" type="slidenum">
              <a:rPr lang="ar-SA" smtClean="0">
                <a:solidFill>
                  <a:srgbClr val="000000"/>
                </a:solidFill>
              </a:rPr>
              <a:pPr>
                <a:defRPr/>
              </a:pPr>
              <a:t>12</a:t>
            </a:fld>
            <a:endParaRPr lang="en-US"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2806898779"/>
              </p:ext>
            </p:extLst>
          </p:nvPr>
        </p:nvGraphicFramePr>
        <p:xfrm>
          <a:off x="1092022" y="1177561"/>
          <a:ext cx="6019800" cy="27384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2025" y="4288557"/>
            <a:ext cx="9061974" cy="1731243"/>
          </a:xfrm>
          <a:prstGeom prst="rect">
            <a:avLst/>
          </a:prstGeom>
          <a:noFill/>
        </p:spPr>
        <p:txBody>
          <a:bodyPr wrap="square" rtlCol="0">
            <a:spAutoFit/>
          </a:bodyPr>
          <a:lstStyle/>
          <a:p>
            <a:pPr marL="285750" indent="-285750" algn="just" rtl="1">
              <a:buClr>
                <a:srgbClr val="C0A400"/>
              </a:buClr>
              <a:buFont typeface="Wingdings" pitchFamily="2" charset="2"/>
              <a:buChar char="§"/>
            </a:pPr>
            <a:r>
              <a:rPr lang="ar-JO" sz="16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من اهم العوامل التي اثرت سلباً على اجمالي نسبة الوعي </a:t>
            </a:r>
            <a:r>
              <a:rPr lang="ar-JO" sz="1600" b="1" dirty="0" err="1"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لافراد</a:t>
            </a:r>
            <a:r>
              <a:rPr lang="ar-JO" sz="16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المجتمع هو المحافظة على اللغة العربية.</a:t>
            </a:r>
          </a:p>
          <a:p>
            <a:pPr marL="285750" indent="-285750" algn="just" rtl="1">
              <a:buClr>
                <a:srgbClr val="C0A400"/>
              </a:buClr>
              <a:buFont typeface="Wingdings" pitchFamily="2" charset="2"/>
              <a:buChar char="§"/>
            </a:pPr>
            <a:endParaRPr lang="ar-JO" sz="1600"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marL="285750" indent="-285750" algn="just" rtl="1">
              <a:buClr>
                <a:srgbClr val="C0A400"/>
              </a:buClr>
              <a:buFont typeface="Wingdings" pitchFamily="2" charset="2"/>
              <a:buChar char="§"/>
            </a:pPr>
            <a:r>
              <a:rPr lang="ar-JO" sz="16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ضرورة تكثيف الجهود للتعريف بالثقافة الاماراتية بين الهيئات والجهات المعنية المختلفة.</a:t>
            </a:r>
          </a:p>
          <a:p>
            <a:pPr algn="just" rtl="1">
              <a:buClr>
                <a:srgbClr val="C0A400"/>
              </a:buClr>
            </a:pPr>
            <a:endParaRPr lang="ar-JO" sz="16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marL="285750" indent="-285750" algn="just" rtl="1">
              <a:buClr>
                <a:srgbClr val="C0A400"/>
              </a:buClr>
              <a:buFont typeface="Wingdings" pitchFamily="2" charset="2"/>
              <a:buChar char="§"/>
            </a:pPr>
            <a:r>
              <a:rPr lang="ar-JO" sz="16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احترام الثقافات المختلفة في الدولة واحدة من المعايير التي اثرت ايجاباً على اجمالي نسبة الوعي لأفراد المجتمع.</a:t>
            </a:r>
          </a:p>
          <a:p>
            <a:pPr marL="341313" algn="just" rtl="1"/>
            <a:endParaRPr lang="ar-JO" sz="1600" b="1" dirty="0">
              <a:solidFill>
                <a:schemeClr val="tx1">
                  <a:lumMod val="95000"/>
                  <a:lumOff val="5000"/>
                </a:schemeClr>
              </a:solidFill>
              <a:latin typeface="Sakkal Majalla" pitchFamily="2" charset="-78"/>
              <a:cs typeface="Sakkal Majalla" pitchFamily="2" charset="-78"/>
            </a:endParaRPr>
          </a:p>
          <a:p>
            <a:pPr algn="r" rtl="1">
              <a:buClr>
                <a:srgbClr val="C0A400"/>
              </a:buClr>
            </a:pPr>
            <a:endParaRPr lang="ar-JO" sz="105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3245785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079646" y="228600"/>
            <a:ext cx="4064353" cy="584775"/>
          </a:xfrm>
          <a:prstGeom prst="rect">
            <a:avLst/>
          </a:prstGeom>
          <a:solidFill>
            <a:srgbClr val="C0A400"/>
          </a:solidFill>
        </p:spPr>
        <p:txBody>
          <a:bodyPr wrap="square" rtlCol="0">
            <a:spAutoFit/>
          </a:bodyPr>
          <a:lstStyle>
            <a:defPPr>
              <a:defRPr lang="en-US"/>
            </a:defPPr>
            <a:lvl1pPr algn="r" rtl="1">
              <a:defRPr sz="3200" b="1">
                <a:solidFill>
                  <a:schemeClr val="bg1"/>
                </a:solidFill>
                <a:effectLst>
                  <a:outerShdw blurRad="38100" dist="38100" dir="2700000" algn="tl">
                    <a:srgbClr val="000000">
                      <a:alpha val="43137"/>
                    </a:srgbClr>
                  </a:outerShdw>
                </a:effectLst>
                <a:latin typeface="Sakkal Majalla" pitchFamily="2" charset="-78"/>
                <a:cs typeface="Sakkal Majalla" pitchFamily="2" charset="-78"/>
              </a:defRPr>
            </a:lvl1pPr>
          </a:lstStyle>
          <a:p>
            <a:r>
              <a:rPr lang="ar-JO" dirty="0" smtClean="0"/>
              <a:t>تحليل </a:t>
            </a:r>
            <a:r>
              <a:rPr lang="ar-JO" dirty="0"/>
              <a:t>النتائج بحسب </a:t>
            </a:r>
            <a:r>
              <a:rPr lang="ar-JO" dirty="0" smtClean="0"/>
              <a:t>المحاور</a:t>
            </a:r>
            <a:endParaRPr lang="en-US" dirty="0"/>
          </a:p>
        </p:txBody>
      </p:sp>
      <p:sp>
        <p:nvSpPr>
          <p:cNvPr id="2" name="Slide Number Placeholder 1"/>
          <p:cNvSpPr>
            <a:spLocks noGrp="1"/>
          </p:cNvSpPr>
          <p:nvPr>
            <p:ph type="sldNum" sz="quarter" idx="12"/>
          </p:nvPr>
        </p:nvSpPr>
        <p:spPr/>
        <p:txBody>
          <a:bodyPr/>
          <a:lstStyle/>
          <a:p>
            <a:pPr>
              <a:defRPr/>
            </a:pPr>
            <a:fld id="{5ADD4282-2A40-4FF7-BBC6-7ABC956B70C9}" type="slidenum">
              <a:rPr lang="ar-SA" smtClean="0">
                <a:solidFill>
                  <a:srgbClr val="000000"/>
                </a:solidFill>
              </a:rPr>
              <a:pPr>
                <a:defRPr/>
              </a:pPr>
              <a:t>13</a:t>
            </a:fld>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3126977490"/>
              </p:ext>
            </p:extLst>
          </p:nvPr>
        </p:nvGraphicFramePr>
        <p:xfrm>
          <a:off x="1152896" y="1393587"/>
          <a:ext cx="6553200" cy="27384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2026" y="4550229"/>
            <a:ext cx="9061974" cy="746358"/>
          </a:xfrm>
          <a:prstGeom prst="rect">
            <a:avLst/>
          </a:prstGeom>
          <a:noFill/>
        </p:spPr>
        <p:txBody>
          <a:bodyPr wrap="square" rtlCol="0">
            <a:spAutoFit/>
          </a:bodyPr>
          <a:lstStyle/>
          <a:p>
            <a:pPr marL="285750" indent="-285750" algn="just" rtl="1">
              <a:buClr>
                <a:srgbClr val="C0A400"/>
              </a:buClr>
              <a:buFont typeface="Wingdings" pitchFamily="2" charset="2"/>
              <a:buChar char="§"/>
            </a:pPr>
            <a:r>
              <a:rPr lang="ar-JO" sz="16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حقق هذا المحور اعلى نتيجة بالمقارنة مع باقي محاور الدراسة والتي يجب تعزيزه والعمل المستمر على ابقاءها مغروسة بين افراد المجتمع. </a:t>
            </a:r>
          </a:p>
          <a:p>
            <a:pPr marL="341313" algn="just" rtl="1"/>
            <a:endParaRPr lang="ar-JO" sz="1600" b="1" dirty="0">
              <a:solidFill>
                <a:schemeClr val="tx1">
                  <a:lumMod val="95000"/>
                  <a:lumOff val="5000"/>
                </a:schemeClr>
              </a:solidFill>
              <a:latin typeface="Sakkal Majalla" pitchFamily="2" charset="-78"/>
              <a:cs typeface="Sakkal Majalla" pitchFamily="2" charset="-78"/>
            </a:endParaRPr>
          </a:p>
          <a:p>
            <a:pPr algn="r" rtl="1">
              <a:buClr>
                <a:srgbClr val="C0A400"/>
              </a:buClr>
            </a:pPr>
            <a:endParaRPr lang="ar-JO" sz="105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1609261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079646" y="228600"/>
            <a:ext cx="4064353" cy="584775"/>
          </a:xfrm>
          <a:prstGeom prst="rect">
            <a:avLst/>
          </a:prstGeom>
          <a:solidFill>
            <a:srgbClr val="C0A400"/>
          </a:solidFill>
        </p:spPr>
        <p:txBody>
          <a:bodyPr wrap="square" rtlCol="0">
            <a:spAutoFit/>
          </a:bodyPr>
          <a:lstStyle>
            <a:defPPr>
              <a:defRPr lang="en-US"/>
            </a:defPPr>
            <a:lvl1pPr algn="r" rtl="1">
              <a:defRPr sz="3200" b="1">
                <a:solidFill>
                  <a:schemeClr val="bg1"/>
                </a:solidFill>
                <a:effectLst>
                  <a:outerShdw blurRad="38100" dist="38100" dir="2700000" algn="tl">
                    <a:srgbClr val="000000">
                      <a:alpha val="43137"/>
                    </a:srgbClr>
                  </a:outerShdw>
                </a:effectLst>
                <a:latin typeface="Sakkal Majalla" pitchFamily="2" charset="-78"/>
                <a:cs typeface="Sakkal Majalla" pitchFamily="2" charset="-78"/>
              </a:defRPr>
            </a:lvl1pPr>
          </a:lstStyle>
          <a:p>
            <a:r>
              <a:rPr lang="ar-JO" dirty="0" smtClean="0"/>
              <a:t>تحليل </a:t>
            </a:r>
            <a:r>
              <a:rPr lang="ar-JO" dirty="0"/>
              <a:t>النتائج بحسب </a:t>
            </a:r>
            <a:r>
              <a:rPr lang="ar-JO" dirty="0" smtClean="0"/>
              <a:t>المحاور</a:t>
            </a:r>
            <a:endParaRPr lang="en-US" dirty="0"/>
          </a:p>
        </p:txBody>
      </p:sp>
      <p:sp>
        <p:nvSpPr>
          <p:cNvPr id="2" name="Slide Number Placeholder 1"/>
          <p:cNvSpPr>
            <a:spLocks noGrp="1"/>
          </p:cNvSpPr>
          <p:nvPr>
            <p:ph type="sldNum" sz="quarter" idx="12"/>
          </p:nvPr>
        </p:nvSpPr>
        <p:spPr/>
        <p:txBody>
          <a:bodyPr/>
          <a:lstStyle/>
          <a:p>
            <a:pPr>
              <a:defRPr/>
            </a:pPr>
            <a:fld id="{5ADD4282-2A40-4FF7-BBC6-7ABC956B70C9}" type="slidenum">
              <a:rPr lang="ar-SA" smtClean="0">
                <a:solidFill>
                  <a:srgbClr val="000000"/>
                </a:solidFill>
              </a:rPr>
              <a:pPr>
                <a:defRPr/>
              </a:pPr>
              <a:t>14</a:t>
            </a:fld>
            <a:endParaRPr lang="en-US"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334164553"/>
              </p:ext>
            </p:extLst>
          </p:nvPr>
        </p:nvGraphicFramePr>
        <p:xfrm>
          <a:off x="986642" y="1540078"/>
          <a:ext cx="6553200" cy="229565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2024" y="4449626"/>
            <a:ext cx="9061974" cy="1731243"/>
          </a:xfrm>
          <a:prstGeom prst="rect">
            <a:avLst/>
          </a:prstGeom>
          <a:noFill/>
        </p:spPr>
        <p:txBody>
          <a:bodyPr wrap="square" rtlCol="0">
            <a:spAutoFit/>
          </a:bodyPr>
          <a:lstStyle/>
          <a:p>
            <a:pPr marL="285750" indent="-285750" algn="just" rtl="1">
              <a:buClr>
                <a:srgbClr val="C0A400"/>
              </a:buClr>
              <a:buFont typeface="Wingdings" pitchFamily="2" charset="2"/>
              <a:buChar char="§"/>
            </a:pPr>
            <a:r>
              <a:rPr lang="ar-JO" sz="16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نسب الموافقة على معظم المعايير بهذا المحور كانت مرتفعة مثل حرص الدولة على مسايرة التكنولوجيا وتوظيفها لتوفير حياة كريمة للمجتمع وكذلك الجهود المبذولة بمجال التنافسية العالمية والاهتمام بالسياحة، ولكن يجب التركيز على جودة البضائع والمنتجات الاماراتية لتنافس الاجنبية لتعزيز نتائج هذا المحور مستقبلاً.</a:t>
            </a:r>
          </a:p>
          <a:p>
            <a:pPr marL="285750" indent="-285750" algn="just" rtl="1">
              <a:buClr>
                <a:srgbClr val="C0A400"/>
              </a:buClr>
              <a:buFont typeface="Wingdings" pitchFamily="2" charset="2"/>
              <a:buChar char="§"/>
            </a:pPr>
            <a:endParaRPr lang="ar-JO" sz="1600"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marL="285750" indent="-285750" algn="just" rtl="1">
              <a:buClr>
                <a:srgbClr val="C0A400"/>
              </a:buClr>
              <a:buFont typeface="Wingdings" pitchFamily="2" charset="2"/>
              <a:buChar char="§"/>
            </a:pPr>
            <a:endParaRPr lang="ar-JO" sz="16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marL="341313" algn="just" rtl="1"/>
            <a:endParaRPr lang="ar-JO" sz="1600" b="1" dirty="0">
              <a:solidFill>
                <a:schemeClr val="tx1">
                  <a:lumMod val="95000"/>
                  <a:lumOff val="5000"/>
                </a:schemeClr>
              </a:solidFill>
              <a:latin typeface="Sakkal Majalla" pitchFamily="2" charset="-78"/>
              <a:cs typeface="Sakkal Majalla" pitchFamily="2" charset="-78"/>
            </a:endParaRPr>
          </a:p>
          <a:p>
            <a:pPr algn="r" rtl="1">
              <a:buClr>
                <a:srgbClr val="C0A400"/>
              </a:buClr>
            </a:pPr>
            <a:endParaRPr lang="ar-JO" sz="105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600919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079646" y="228600"/>
            <a:ext cx="4064353" cy="584775"/>
          </a:xfrm>
          <a:prstGeom prst="rect">
            <a:avLst/>
          </a:prstGeom>
          <a:solidFill>
            <a:srgbClr val="C0A400"/>
          </a:solidFill>
        </p:spPr>
        <p:txBody>
          <a:bodyPr wrap="square" rtlCol="0">
            <a:spAutoFit/>
          </a:bodyPr>
          <a:lstStyle>
            <a:defPPr>
              <a:defRPr lang="en-US"/>
            </a:defPPr>
            <a:lvl1pPr algn="r" rtl="1">
              <a:defRPr sz="3200" b="1">
                <a:solidFill>
                  <a:schemeClr val="bg1"/>
                </a:solidFill>
                <a:effectLst>
                  <a:outerShdw blurRad="38100" dist="38100" dir="2700000" algn="tl">
                    <a:srgbClr val="000000">
                      <a:alpha val="43137"/>
                    </a:srgbClr>
                  </a:outerShdw>
                </a:effectLst>
                <a:latin typeface="Sakkal Majalla" pitchFamily="2" charset="-78"/>
                <a:cs typeface="Sakkal Majalla" pitchFamily="2" charset="-78"/>
              </a:defRPr>
            </a:lvl1pPr>
          </a:lstStyle>
          <a:p>
            <a:r>
              <a:rPr lang="ar-JO" dirty="0" smtClean="0"/>
              <a:t>تحليل </a:t>
            </a:r>
            <a:r>
              <a:rPr lang="ar-JO" dirty="0"/>
              <a:t>النتائج بحسب </a:t>
            </a:r>
            <a:r>
              <a:rPr lang="ar-JO" dirty="0" smtClean="0"/>
              <a:t>المحاور</a:t>
            </a:r>
            <a:endParaRPr lang="en-US" dirty="0"/>
          </a:p>
        </p:txBody>
      </p:sp>
      <p:sp>
        <p:nvSpPr>
          <p:cNvPr id="2" name="Slide Number Placeholder 1"/>
          <p:cNvSpPr>
            <a:spLocks noGrp="1"/>
          </p:cNvSpPr>
          <p:nvPr>
            <p:ph type="sldNum" sz="quarter" idx="12"/>
          </p:nvPr>
        </p:nvSpPr>
        <p:spPr/>
        <p:txBody>
          <a:bodyPr/>
          <a:lstStyle/>
          <a:p>
            <a:pPr>
              <a:defRPr/>
            </a:pPr>
            <a:fld id="{5ADD4282-2A40-4FF7-BBC6-7ABC956B70C9}" type="slidenum">
              <a:rPr lang="ar-SA" smtClean="0">
                <a:solidFill>
                  <a:srgbClr val="000000"/>
                </a:solidFill>
              </a:rPr>
              <a:pPr>
                <a:defRPr/>
              </a:pPr>
              <a:t>15</a:t>
            </a:fld>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4251812422"/>
              </p:ext>
            </p:extLst>
          </p:nvPr>
        </p:nvGraphicFramePr>
        <p:xfrm>
          <a:off x="1431471" y="1267690"/>
          <a:ext cx="6019800" cy="27384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2025" y="4423350"/>
            <a:ext cx="9061974" cy="1731243"/>
          </a:xfrm>
          <a:prstGeom prst="rect">
            <a:avLst/>
          </a:prstGeom>
          <a:noFill/>
        </p:spPr>
        <p:txBody>
          <a:bodyPr wrap="square" rtlCol="0">
            <a:spAutoFit/>
          </a:bodyPr>
          <a:lstStyle/>
          <a:p>
            <a:pPr marL="285750" indent="-285750" algn="just" rtl="1">
              <a:buClr>
                <a:srgbClr val="C0A400"/>
              </a:buClr>
              <a:buFont typeface="Wingdings" pitchFamily="2" charset="2"/>
              <a:buChar char="§"/>
            </a:pPr>
            <a:r>
              <a:rPr lang="ar-JO" sz="16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ضرورة ايجاد مبادرات لتشجيع المجتمع على زيارة المكتبات والاستفادة منها بالإضافة الى ترويج الفعاليات الثقافية المختلفة بين جميع امارات الدولة وتنويعها لتراعي مختلف الجنسيات الموجودة في الدولة.</a:t>
            </a:r>
          </a:p>
          <a:p>
            <a:pPr marL="285750" indent="-285750" algn="just" rtl="1">
              <a:buClr>
                <a:srgbClr val="C0A400"/>
              </a:buClr>
              <a:buFont typeface="Wingdings" pitchFamily="2" charset="2"/>
              <a:buChar char="§"/>
            </a:pPr>
            <a:endParaRPr lang="ar-JO" sz="1600"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marL="285750" indent="-285750" algn="just" rtl="1">
              <a:buClr>
                <a:srgbClr val="C0A400"/>
              </a:buClr>
              <a:buFont typeface="Wingdings" pitchFamily="2" charset="2"/>
              <a:buChar char="§"/>
            </a:pPr>
            <a:r>
              <a:rPr lang="ar-JO" sz="16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ضرورة زيادة تفعيل دور المراكز الثقافية في عملية رفع نسبة التوعية من خلال تنوع نشاطاتها ومبادرتها لتشمل جميع شرائح وجنسيات المجتمع مع الاخذ بعين الاعتبار الترويج الجيد لها.</a:t>
            </a:r>
          </a:p>
          <a:p>
            <a:pPr marL="341313" algn="just" rtl="1"/>
            <a:endParaRPr lang="ar-JO" sz="1600" b="1" dirty="0">
              <a:solidFill>
                <a:schemeClr val="tx1">
                  <a:lumMod val="95000"/>
                  <a:lumOff val="5000"/>
                </a:schemeClr>
              </a:solidFill>
              <a:latin typeface="Sakkal Majalla" pitchFamily="2" charset="-78"/>
              <a:cs typeface="Sakkal Majalla" pitchFamily="2" charset="-78"/>
            </a:endParaRPr>
          </a:p>
          <a:p>
            <a:pPr algn="r" rtl="1">
              <a:buClr>
                <a:srgbClr val="C0A400"/>
              </a:buClr>
            </a:pPr>
            <a:endParaRPr lang="ar-JO" sz="105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1305226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4118" y="171836"/>
            <a:ext cx="5866072" cy="584775"/>
          </a:xfrm>
          <a:prstGeom prst="rect">
            <a:avLst/>
          </a:prstGeom>
          <a:solidFill>
            <a:srgbClr val="C0A400"/>
          </a:solidFill>
        </p:spPr>
        <p:txBody>
          <a:bodyPr wrap="square" rtlCol="0">
            <a:spAutoFit/>
          </a:bodyPr>
          <a:lstStyle/>
          <a:p>
            <a:pPr algn="r" rtl="1"/>
            <a:r>
              <a:rPr lang="ar-AE" sz="32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تحليل </a:t>
            </a:r>
            <a:r>
              <a:rPr lang="ar-AE" sz="32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العوامل المؤثرة (</a:t>
            </a:r>
            <a:r>
              <a:rPr lang="en-US" sz="32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Impact Analysis</a:t>
            </a:r>
            <a:r>
              <a:rPr lang="ar-AE" sz="32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a:t>
            </a:r>
            <a:endParaRPr lang="en-US" sz="32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TextBox 7"/>
          <p:cNvSpPr txBox="1"/>
          <p:nvPr/>
        </p:nvSpPr>
        <p:spPr>
          <a:xfrm>
            <a:off x="172871" y="801469"/>
            <a:ext cx="8954914" cy="646331"/>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0" cap="none" spc="0" normalizeH="0" baseline="0" noProof="0" dirty="0" smtClean="0">
                <a:ln>
                  <a:noFill/>
                </a:ln>
                <a:solidFill>
                  <a:sysClr val="windowText" lastClr="000000"/>
                </a:solidFill>
                <a:uLnTx/>
                <a:uFillTx/>
                <a:latin typeface="Sakkal Majalla" pitchFamily="2" charset="-78"/>
                <a:cs typeface="Sakkal Majalla" pitchFamily="2" charset="-78"/>
              </a:rPr>
              <a:t>تم استخدام مبدأ باريتو في تحليل العوامل المؤثرة بحيث تم تحديد </a:t>
            </a:r>
            <a:r>
              <a:rPr kumimoji="0" lang="ar-AE" sz="1800" b="1" i="0" u="none" strike="noStrike" kern="0" cap="none" spc="0" normalizeH="0" baseline="0" noProof="0" dirty="0">
                <a:ln>
                  <a:noFill/>
                </a:ln>
                <a:solidFill>
                  <a:sysClr val="windowText" lastClr="000000"/>
                </a:solidFill>
                <a:uLnTx/>
                <a:uFillTx/>
                <a:latin typeface="Sakkal Majalla" pitchFamily="2" charset="-78"/>
                <a:cs typeface="Sakkal Majalla" pitchFamily="2" charset="-78"/>
              </a:rPr>
              <a:t>الـ </a:t>
            </a:r>
            <a:r>
              <a:rPr kumimoji="0" lang="ar-AE" sz="1800" b="1" i="0" u="sng" strike="noStrike" kern="0" cap="none" spc="0" normalizeH="0" baseline="0" noProof="0" dirty="0">
                <a:ln>
                  <a:noFill/>
                </a:ln>
                <a:solidFill>
                  <a:sysClr val="windowText" lastClr="000000"/>
                </a:solidFill>
                <a:uLnTx/>
                <a:uFillTx/>
                <a:latin typeface="Sakkal Majalla" pitchFamily="2" charset="-78"/>
                <a:cs typeface="Sakkal Majalla" pitchFamily="2" charset="-78"/>
              </a:rPr>
              <a:t>"20%"</a:t>
            </a:r>
            <a:r>
              <a:rPr kumimoji="0" lang="ar-AE" sz="1800" b="1" i="0" strike="noStrike" kern="0" cap="none" spc="0" normalizeH="0" baseline="0" noProof="0" dirty="0">
                <a:ln>
                  <a:noFill/>
                </a:ln>
                <a:solidFill>
                  <a:sysClr val="windowText" lastClr="000000"/>
                </a:solidFill>
                <a:uLnTx/>
                <a:uFillTx/>
                <a:latin typeface="Sakkal Majalla" pitchFamily="2" charset="-78"/>
                <a:cs typeface="Sakkal Majalla" pitchFamily="2" charset="-78"/>
              </a:rPr>
              <a:t> </a:t>
            </a:r>
            <a:r>
              <a:rPr kumimoji="0" lang="ar-AE" sz="1800" b="1" i="0" u="none" strike="noStrike" kern="0" cap="none" spc="0" normalizeH="0" baseline="0" noProof="0" dirty="0">
                <a:ln>
                  <a:noFill/>
                </a:ln>
                <a:solidFill>
                  <a:sysClr val="windowText" lastClr="000000"/>
                </a:solidFill>
                <a:uLnTx/>
                <a:uFillTx/>
                <a:latin typeface="Sakkal Majalla" pitchFamily="2" charset="-78"/>
                <a:cs typeface="Sakkal Majalla" pitchFamily="2" charset="-78"/>
              </a:rPr>
              <a:t>من </a:t>
            </a:r>
            <a:r>
              <a:rPr kumimoji="0" lang="ar-JO" sz="1800" b="1" i="0" u="none" strike="noStrike" kern="0" cap="none" spc="0" normalizeH="0" baseline="0" noProof="0" dirty="0" smtClean="0">
                <a:ln>
                  <a:noFill/>
                </a:ln>
                <a:solidFill>
                  <a:sysClr val="windowText" lastClr="000000"/>
                </a:solidFill>
                <a:uLnTx/>
                <a:uFillTx/>
                <a:latin typeface="Sakkal Majalla" pitchFamily="2" charset="-78"/>
                <a:cs typeface="Sakkal Majalla" pitchFamily="2" charset="-78"/>
              </a:rPr>
              <a:t>ال</a:t>
            </a:r>
            <a:r>
              <a:rPr kumimoji="0" lang="ar-AE" sz="1800" b="1" i="0" u="none" strike="noStrike" kern="0" cap="none" spc="0" normalizeH="0" baseline="0" noProof="0" dirty="0" smtClean="0">
                <a:ln>
                  <a:noFill/>
                </a:ln>
                <a:solidFill>
                  <a:sysClr val="windowText" lastClr="000000"/>
                </a:solidFill>
                <a:uLnTx/>
                <a:uFillTx/>
                <a:latin typeface="Sakkal Majalla" pitchFamily="2" charset="-78"/>
                <a:cs typeface="Sakkal Majalla" pitchFamily="2" charset="-78"/>
              </a:rPr>
              <a:t>جوانب التي </a:t>
            </a:r>
            <a:r>
              <a:rPr kumimoji="0" lang="ar-AE" sz="1800" b="1" i="0" u="none" strike="noStrike" kern="0" cap="none" spc="0" normalizeH="0" baseline="0" noProof="0" dirty="0">
                <a:ln>
                  <a:noFill/>
                </a:ln>
                <a:solidFill>
                  <a:sysClr val="windowText" lastClr="000000"/>
                </a:solidFill>
                <a:uLnTx/>
                <a:uFillTx/>
                <a:latin typeface="Sakkal Majalla" pitchFamily="2" charset="-78"/>
                <a:cs typeface="Sakkal Majalla" pitchFamily="2" charset="-78"/>
              </a:rPr>
              <a:t>شكلت </a:t>
            </a:r>
            <a:r>
              <a:rPr kumimoji="0" lang="ar-AE" sz="1800" b="1" i="0" u="sng" strike="noStrike" kern="0" cap="none" spc="0" normalizeH="0" baseline="0" noProof="0" dirty="0">
                <a:ln>
                  <a:noFill/>
                </a:ln>
                <a:solidFill>
                  <a:sysClr val="windowText" lastClr="000000"/>
                </a:solidFill>
                <a:uLnTx/>
                <a:uFillTx/>
                <a:latin typeface="Sakkal Majalla" pitchFamily="2" charset="-78"/>
                <a:cs typeface="Sakkal Majalla" pitchFamily="2" charset="-78"/>
              </a:rPr>
              <a:t>"80%"</a:t>
            </a:r>
            <a:r>
              <a:rPr kumimoji="0" lang="ar-AE" sz="1800" b="1" i="0" u="none" strike="noStrike" kern="0" cap="none" spc="0" normalizeH="0" baseline="0" noProof="0" dirty="0">
                <a:ln>
                  <a:noFill/>
                </a:ln>
                <a:solidFill>
                  <a:sysClr val="windowText" lastClr="000000"/>
                </a:solidFill>
                <a:uLnTx/>
                <a:uFillTx/>
                <a:latin typeface="Sakkal Majalla" pitchFamily="2" charset="-78"/>
                <a:cs typeface="Sakkal Majalla" pitchFamily="2" charset="-78"/>
              </a:rPr>
              <a:t> من </a:t>
            </a:r>
            <a:r>
              <a:rPr kumimoji="0" lang="ar-JO" sz="1800" b="1" i="0" u="none" strike="noStrike" kern="0" cap="none" spc="0" normalizeH="0" baseline="0" noProof="0" dirty="0" smtClean="0">
                <a:ln>
                  <a:noFill/>
                </a:ln>
                <a:solidFill>
                  <a:sysClr val="windowText" lastClr="000000"/>
                </a:solidFill>
                <a:uLnTx/>
                <a:uFillTx/>
                <a:latin typeface="Sakkal Majalla" pitchFamily="2" charset="-78"/>
                <a:cs typeface="Sakkal Majalla" pitchFamily="2" charset="-78"/>
              </a:rPr>
              <a:t>تدني نسبة</a:t>
            </a:r>
            <a:r>
              <a:rPr kumimoji="0" lang="ar-JO" sz="1800" b="1" i="0" u="none" strike="noStrike" kern="0" cap="none" spc="0" normalizeH="0" noProof="0" dirty="0" smtClean="0">
                <a:ln>
                  <a:noFill/>
                </a:ln>
                <a:solidFill>
                  <a:sysClr val="windowText" lastClr="000000"/>
                </a:solidFill>
                <a:uLnTx/>
                <a:uFillTx/>
                <a:latin typeface="Sakkal Majalla" pitchFamily="2" charset="-78"/>
                <a:cs typeface="Sakkal Majalla" pitchFamily="2" charset="-78"/>
              </a:rPr>
              <a:t> الوعي الثقافي لأفراد المجتمع</a:t>
            </a:r>
            <a:endParaRPr kumimoji="0" lang="en-US" sz="1800" b="1" i="0" u="none" strike="noStrike" kern="0" cap="none" spc="0" normalizeH="0" baseline="0" noProof="0" dirty="0">
              <a:ln>
                <a:noFill/>
              </a:ln>
              <a:solidFill>
                <a:sysClr val="windowText" lastClr="000000"/>
              </a:solidFill>
              <a:uLnTx/>
              <a:uFillTx/>
              <a:latin typeface="Sakkal Majalla" pitchFamily="2" charset="-78"/>
              <a:cs typeface="Sakkal Majalla" pitchFamily="2" charset="-78"/>
            </a:endParaRPr>
          </a:p>
        </p:txBody>
      </p:sp>
      <p:sp>
        <p:nvSpPr>
          <p:cNvPr id="20" name="Slide Number Placeholder 9"/>
          <p:cNvSpPr txBox="1">
            <a:spLocks/>
          </p:cNvSpPr>
          <p:nvPr/>
        </p:nvSpPr>
        <p:spPr>
          <a:xfrm>
            <a:off x="32189" y="6459893"/>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6C3D499E-51AF-426A-BBC1-7667D7EFC77F}" type="slidenum">
              <a:rPr lang="ar-SA" sz="1400" b="1" smtClean="0">
                <a:solidFill>
                  <a:srgbClr val="000000">
                    <a:tint val="75000"/>
                  </a:srgbClr>
                </a:solidFill>
              </a:rPr>
              <a:pPr algn="l">
                <a:defRPr/>
              </a:pPr>
              <a:t>16</a:t>
            </a:fld>
            <a:endParaRPr lang="en-US" sz="1400" b="1" dirty="0">
              <a:solidFill>
                <a:srgbClr val="000000">
                  <a:tint val="75000"/>
                </a:srgbClr>
              </a:solidFill>
            </a:endParaRPr>
          </a:p>
        </p:txBody>
      </p:sp>
      <p:sp>
        <p:nvSpPr>
          <p:cNvPr id="13" name="Rounded Rectangle 12"/>
          <p:cNvSpPr/>
          <p:nvPr/>
        </p:nvSpPr>
        <p:spPr bwMode="auto">
          <a:xfrm>
            <a:off x="1517202" y="1447800"/>
            <a:ext cx="6657656" cy="4572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rtl="1">
              <a:spcBef>
                <a:spcPts val="0"/>
              </a:spcBef>
              <a:spcAft>
                <a:spcPts val="0"/>
              </a:spcAft>
            </a:pPr>
            <a:r>
              <a:rPr lang="ar-JO"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الحرص </a:t>
            </a:r>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على استخدام اللغة العربية في الدولة وتعليمها ايضاً لغير الناطقين بها</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
        <p:nvSpPr>
          <p:cNvPr id="14" name="Rounded Rectangle 13"/>
          <p:cNvSpPr/>
          <p:nvPr/>
        </p:nvSpPr>
        <p:spPr bwMode="auto">
          <a:xfrm>
            <a:off x="1517202" y="1964019"/>
            <a:ext cx="6657656" cy="4572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rtl="1"/>
            <a:r>
              <a:rPr lang="ar-JO"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الحرص </a:t>
            </a:r>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على زيارة المكتبات العامة بين الحين والآخر</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
        <p:nvSpPr>
          <p:cNvPr id="15" name="Rounded Rectangle 14"/>
          <p:cNvSpPr/>
          <p:nvPr/>
        </p:nvSpPr>
        <p:spPr bwMode="auto">
          <a:xfrm>
            <a:off x="1517202" y="2497419"/>
            <a:ext cx="6657656" cy="4572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rtl="1"/>
            <a:r>
              <a:rPr lang="ar-SA"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جودة البضائع والمنتجات الاماراتية بنفس مستوى جودة البضائع الاجنبية </a:t>
            </a:r>
            <a:r>
              <a:rPr lang="ar-JO"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ومنافستها لها</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
        <p:nvSpPr>
          <p:cNvPr id="16" name="Rounded Rectangle 15"/>
          <p:cNvSpPr/>
          <p:nvPr/>
        </p:nvSpPr>
        <p:spPr bwMode="auto">
          <a:xfrm>
            <a:off x="1524000" y="3564219"/>
            <a:ext cx="6634890" cy="4572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rtl="1"/>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الاستمتاع بزيارة المتاحف الموجودة في الدولة</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
        <p:nvSpPr>
          <p:cNvPr id="18" name="Rounded Rectangle 17"/>
          <p:cNvSpPr/>
          <p:nvPr/>
        </p:nvSpPr>
        <p:spPr bwMode="auto">
          <a:xfrm>
            <a:off x="1524000" y="4097619"/>
            <a:ext cx="6634890" cy="4572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rtl="1"/>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الثقافة الوطنية الاماراتية منفتحة على الافكار الاجنبية</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
        <p:nvSpPr>
          <p:cNvPr id="26" name="Rounded Rectangle 25"/>
          <p:cNvSpPr/>
          <p:nvPr/>
        </p:nvSpPr>
        <p:spPr bwMode="auto">
          <a:xfrm>
            <a:off x="1524000" y="3030819"/>
            <a:ext cx="6634890" cy="4572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rtl="1"/>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سهولة التعرف على الفعاليات الثقافية التي تحدث في الدولة</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
        <p:nvSpPr>
          <p:cNvPr id="17" name="Rounded Rectangle 16"/>
          <p:cNvSpPr/>
          <p:nvPr/>
        </p:nvSpPr>
        <p:spPr bwMode="auto">
          <a:xfrm>
            <a:off x="1518509" y="4554819"/>
            <a:ext cx="6634890" cy="4572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rtl="1"/>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تبذل الجهات الحكومية جهوداً واضحة لنشر الثقافة بين افراد </a:t>
            </a:r>
            <a:r>
              <a:rPr lang="ar-JO"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الم</a:t>
            </a:r>
            <a:r>
              <a:rPr lang="ar-AE"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ج</a:t>
            </a:r>
            <a:r>
              <a:rPr lang="ar-JO"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تمع</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
        <p:nvSpPr>
          <p:cNvPr id="19" name="Rounded Rectangle 18"/>
          <p:cNvSpPr/>
          <p:nvPr/>
        </p:nvSpPr>
        <p:spPr bwMode="auto">
          <a:xfrm>
            <a:off x="1517202" y="5078455"/>
            <a:ext cx="6634890" cy="5534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المعرفة بسير الشخصيات الاماراتية </a:t>
            </a:r>
            <a:r>
              <a:rPr lang="ar-JO"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الثقافية سواء </a:t>
            </a:r>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التاريخية او الحالية واهم انجازاتها</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
        <p:nvSpPr>
          <p:cNvPr id="21" name="Rounded Rectangle 20"/>
          <p:cNvSpPr/>
          <p:nvPr/>
        </p:nvSpPr>
        <p:spPr bwMode="auto">
          <a:xfrm>
            <a:off x="1539968" y="5633834"/>
            <a:ext cx="6634890" cy="5534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تقدم المراكز الثقافية المنتشرة في الدولة فعاليات متنوعة ومناسبة </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Tree>
    <p:extLst>
      <p:ext uri="{BB962C8B-B14F-4D97-AF65-F5344CB8AC3E}">
        <p14:creationId xmlns:p14="http://schemas.microsoft.com/office/powerpoint/2010/main" val="1559682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22998733"/>
              </p:ext>
            </p:extLst>
          </p:nvPr>
        </p:nvGraphicFramePr>
        <p:xfrm>
          <a:off x="688768" y="893618"/>
          <a:ext cx="8227620" cy="4459605"/>
        </p:xfrm>
        <a:graphic>
          <a:graphicData uri="http://schemas.openxmlformats.org/drawingml/2006/table">
            <a:tbl>
              <a:tblPr firstRow="1" bandRow="1">
                <a:tableStyleId>{9D7B26C5-4107-4FEC-AEDC-1716B250A1EF}</a:tableStyleId>
              </a:tblPr>
              <a:tblGrid>
                <a:gridCol w="7813964"/>
                <a:gridCol w="413656"/>
              </a:tblGrid>
              <a:tr h="370840">
                <a:tc>
                  <a:txBody>
                    <a:bodyPr/>
                    <a:lstStyle/>
                    <a:p>
                      <a:pPr marL="0" marR="0" algn="ctr">
                        <a:lnSpc>
                          <a:spcPct val="115000"/>
                        </a:lnSpc>
                        <a:spcBef>
                          <a:spcPts val="0"/>
                        </a:spcBef>
                        <a:spcAft>
                          <a:spcPts val="1000"/>
                        </a:spcAft>
                      </a:pPr>
                      <a:r>
                        <a:rPr lang="ar-AE" sz="1600" b="1" dirty="0" smtClean="0">
                          <a:solidFill>
                            <a:schemeClr val="bg1"/>
                          </a:solidFill>
                          <a:effectLst/>
                          <a:latin typeface="Sakkal Majalla" pitchFamily="2" charset="-78"/>
                          <a:ea typeface="Calibri"/>
                          <a:cs typeface="Sakkal Majalla" pitchFamily="2" charset="-78"/>
                        </a:rPr>
                        <a:t>التوصيات</a:t>
                      </a:r>
                      <a:endParaRPr lang="en-US" sz="1600" b="1" dirty="0">
                        <a:solidFill>
                          <a:schemeClr val="bg1"/>
                        </a:solidFill>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0000"/>
                    </a:solidFill>
                  </a:tcPr>
                </a:tc>
                <a:tc>
                  <a:txBody>
                    <a:bodyPr/>
                    <a:lstStyle/>
                    <a:p>
                      <a:pPr algn="ctr"/>
                      <a:r>
                        <a:rPr lang="ar-AE" sz="1600" b="1" dirty="0" smtClean="0">
                          <a:solidFill>
                            <a:schemeClr val="bg1"/>
                          </a:solidFill>
                          <a:latin typeface="Sakkal Majalla" pitchFamily="2" charset="-78"/>
                          <a:cs typeface="Sakkal Majalla" pitchFamily="2" charset="-78"/>
                        </a:rPr>
                        <a:t>م</a:t>
                      </a:r>
                      <a:endParaRPr lang="en-US" sz="1600" b="1" dirty="0">
                        <a:solidFill>
                          <a:schemeClr val="bg1"/>
                        </a:solidFill>
                        <a:latin typeface="Sakkal Majalla" pitchFamily="2" charset="-78"/>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0000"/>
                    </a:solidFill>
                  </a:tcPr>
                </a:tc>
              </a:tr>
              <a:tr h="370840">
                <a:tc>
                  <a:txBody>
                    <a:bodyPr/>
                    <a:lstStyle/>
                    <a:p>
                      <a:pPr algn="r" rtl="1" fontAlgn="b"/>
                      <a:r>
                        <a:rPr lang="ar-AE" sz="1600" b="1" kern="1200" dirty="0">
                          <a:solidFill>
                            <a:schemeClr val="tx1"/>
                          </a:solidFill>
                          <a:effectLst/>
                          <a:latin typeface="Sakkal Majalla" pitchFamily="2" charset="-78"/>
                          <a:ea typeface="Calibri"/>
                          <a:cs typeface="Sakkal Majalla" pitchFamily="2" charset="-78"/>
                        </a:rPr>
                        <a:t>تبني برامج تخدم القيم الوطنية والاسلامية</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1</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rtl="1" fontAlgn="b"/>
                      <a:r>
                        <a:rPr lang="ar-AE" sz="1600" b="1" kern="1200" dirty="0">
                          <a:solidFill>
                            <a:schemeClr val="tx1"/>
                          </a:solidFill>
                          <a:effectLst/>
                          <a:latin typeface="Sakkal Majalla" pitchFamily="2" charset="-78"/>
                          <a:ea typeface="Calibri"/>
                          <a:cs typeface="Sakkal Majalla" pitchFamily="2" charset="-78"/>
                        </a:rPr>
                        <a:t>إقامة </a:t>
                      </a:r>
                      <a:r>
                        <a:rPr lang="ar-AE" sz="1600" b="1" kern="1200" dirty="0" smtClean="0">
                          <a:solidFill>
                            <a:schemeClr val="tx1"/>
                          </a:solidFill>
                          <a:effectLst/>
                          <a:latin typeface="Sakkal Majalla" pitchFamily="2" charset="-78"/>
                          <a:ea typeface="Calibri"/>
                          <a:cs typeface="Sakkal Majalla" pitchFamily="2" charset="-78"/>
                        </a:rPr>
                        <a:t>المزيد من </a:t>
                      </a:r>
                      <a:r>
                        <a:rPr lang="ar-AE" sz="1600" b="1" kern="1200" dirty="0">
                          <a:solidFill>
                            <a:schemeClr val="tx1"/>
                          </a:solidFill>
                          <a:effectLst/>
                          <a:latin typeface="Sakkal Majalla" pitchFamily="2" charset="-78"/>
                          <a:ea typeface="Calibri"/>
                          <a:cs typeface="Sakkal Majalla" pitchFamily="2" charset="-78"/>
                        </a:rPr>
                        <a:t>الفعاليات الثقافية و التي تهتم بالهوية الوطنية و تعزيز ومقوماتها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2</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rtl="1" fontAlgn="b"/>
                      <a:r>
                        <a:rPr lang="ar-AE" sz="1600" b="1" kern="1200" dirty="0">
                          <a:solidFill>
                            <a:schemeClr val="tx1"/>
                          </a:solidFill>
                          <a:effectLst/>
                          <a:latin typeface="Sakkal Majalla" pitchFamily="2" charset="-78"/>
                          <a:ea typeface="Calibri"/>
                          <a:cs typeface="Sakkal Majalla" pitchFamily="2" charset="-78"/>
                        </a:rPr>
                        <a:t>عمل ندوات واجتماعات مسابقات للتعرف على حضارة الامارات والتعريف عنها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3</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rtl="1" fontAlgn="b"/>
                      <a:r>
                        <a:rPr lang="ar-AE" sz="1600" b="1" kern="1200" dirty="0">
                          <a:solidFill>
                            <a:schemeClr val="tx1"/>
                          </a:solidFill>
                          <a:effectLst/>
                          <a:latin typeface="Sakkal Majalla" pitchFamily="2" charset="-78"/>
                          <a:ea typeface="Calibri"/>
                          <a:cs typeface="Sakkal Majalla" pitchFamily="2" charset="-78"/>
                        </a:rPr>
                        <a:t>إقامة المزيد من الفعاليات الثقافية التي تهتم باللغة العربية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4</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rtl="1" fontAlgn="b"/>
                      <a:r>
                        <a:rPr lang="ar-AE" sz="1600" b="1" kern="1200" dirty="0">
                          <a:solidFill>
                            <a:schemeClr val="tx1"/>
                          </a:solidFill>
                          <a:effectLst/>
                          <a:latin typeface="Sakkal Majalla" pitchFamily="2" charset="-78"/>
                          <a:ea typeface="Calibri"/>
                          <a:cs typeface="Sakkal Majalla" pitchFamily="2" charset="-78"/>
                        </a:rPr>
                        <a:t>زيادة وعي مختلف الجنسيات بالتراث بتنفيذ برامج لهم للفئة الاسيوية </a:t>
                      </a:r>
                      <a:r>
                        <a:rPr lang="ar-AE" sz="1600" b="1" kern="1200" dirty="0" smtClean="0">
                          <a:solidFill>
                            <a:schemeClr val="tx1"/>
                          </a:solidFill>
                          <a:effectLst/>
                          <a:latin typeface="Sakkal Majalla" pitchFamily="2" charset="-78"/>
                          <a:ea typeface="Calibri"/>
                          <a:cs typeface="Sakkal Majalla" pitchFamily="2" charset="-78"/>
                        </a:rPr>
                        <a:t>والأجنبية</a:t>
                      </a:r>
                      <a:endParaRPr lang="ar-AE" sz="1600" b="1" kern="1200" dirty="0">
                        <a:solidFill>
                          <a:schemeClr val="tx1"/>
                        </a:solidFill>
                        <a:effectLst/>
                        <a:latin typeface="Sakkal Majalla" pitchFamily="2" charset="-78"/>
                        <a:ea typeface="Calibri"/>
                        <a:cs typeface="Sakkal Majalla" pitchFamily="2" charset="-7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4</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rtl="1" fontAlgn="b"/>
                      <a:r>
                        <a:rPr lang="ar-AE" sz="1600" b="1" kern="1200" dirty="0">
                          <a:solidFill>
                            <a:schemeClr val="tx1"/>
                          </a:solidFill>
                          <a:effectLst/>
                          <a:latin typeface="Sakkal Majalla" pitchFamily="2" charset="-78"/>
                          <a:ea typeface="Calibri"/>
                          <a:cs typeface="Sakkal Majalla" pitchFamily="2" charset="-78"/>
                        </a:rPr>
                        <a:t>تفعيل دور المكتبات ف نشر برامج ثقافية.. دور المكتبات معدوم نوعا ما</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5</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rtl="1" fontAlgn="b"/>
                      <a:r>
                        <a:rPr lang="ar-SA" sz="1600" b="1" kern="1200" dirty="0" smtClean="0">
                          <a:solidFill>
                            <a:schemeClr val="tx1"/>
                          </a:solidFill>
                          <a:effectLst/>
                          <a:latin typeface="Sakkal Majalla" pitchFamily="2" charset="-78"/>
                          <a:ea typeface="Calibri"/>
                          <a:cs typeface="Sakkal Majalla" pitchFamily="2" charset="-78"/>
                        </a:rPr>
                        <a:t>إقامة </a:t>
                      </a:r>
                      <a:r>
                        <a:rPr lang="ar-AE" sz="1600" b="1" kern="1200" dirty="0" smtClean="0">
                          <a:solidFill>
                            <a:schemeClr val="tx1"/>
                          </a:solidFill>
                          <a:effectLst/>
                          <a:latin typeface="Sakkal Majalla" pitchFamily="2" charset="-78"/>
                          <a:ea typeface="Calibri"/>
                          <a:cs typeface="Sakkal Majalla" pitchFamily="2" charset="-78"/>
                        </a:rPr>
                        <a:t>المهرجانات </a:t>
                      </a:r>
                      <a:r>
                        <a:rPr lang="ar-AE" sz="1600" b="1" kern="1200" dirty="0" smtClean="0">
                          <a:solidFill>
                            <a:schemeClr val="tx1"/>
                          </a:solidFill>
                          <a:effectLst/>
                          <a:latin typeface="Sakkal Majalla" pitchFamily="2" charset="-78"/>
                          <a:ea typeface="Calibri"/>
                          <a:cs typeface="Sakkal Majalla" pitchFamily="2" charset="-78"/>
                        </a:rPr>
                        <a:t>الثقافية </a:t>
                      </a:r>
                      <a:r>
                        <a:rPr lang="ar-AE" sz="1600" b="1" kern="1200" dirty="0">
                          <a:solidFill>
                            <a:schemeClr val="tx1"/>
                          </a:solidFill>
                          <a:effectLst/>
                          <a:latin typeface="Sakkal Majalla" pitchFamily="2" charset="-78"/>
                          <a:ea typeface="Calibri"/>
                          <a:cs typeface="Sakkal Majalla" pitchFamily="2" charset="-78"/>
                        </a:rPr>
                        <a:t>في بقية الامارات بنفس المستوى المقدم في العاصمة ابوظبي</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6</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rtl="1" fontAlgn="b"/>
                      <a:r>
                        <a:rPr lang="ar-AE" sz="1600" b="1" kern="1200" dirty="0">
                          <a:solidFill>
                            <a:schemeClr val="tx1"/>
                          </a:solidFill>
                          <a:effectLst/>
                          <a:latin typeface="Sakkal Majalla" pitchFamily="2" charset="-78"/>
                          <a:ea typeface="Calibri"/>
                          <a:cs typeface="Sakkal Majalla" pitchFamily="2" charset="-78"/>
                        </a:rPr>
                        <a:t>زيادة برامج القراءة باعتبار2016 عاما للقراءة وتنفيذ برامج غير متوقعه تبهر الزوار</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7</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rtl="1" fontAlgn="b"/>
                      <a:r>
                        <a:rPr lang="ar-AE" sz="1600" b="1" kern="1200" dirty="0">
                          <a:solidFill>
                            <a:schemeClr val="tx1"/>
                          </a:solidFill>
                          <a:effectLst/>
                          <a:latin typeface="Sakkal Majalla" pitchFamily="2" charset="-78"/>
                          <a:ea typeface="Calibri"/>
                          <a:cs typeface="Sakkal Majalla" pitchFamily="2" charset="-78"/>
                        </a:rPr>
                        <a:t>التشجيع على القراءة بالجهات </a:t>
                      </a:r>
                      <a:r>
                        <a:rPr lang="ar-AE" sz="1600" b="1" kern="1200" dirty="0" smtClean="0">
                          <a:solidFill>
                            <a:schemeClr val="tx1"/>
                          </a:solidFill>
                          <a:effectLst/>
                          <a:latin typeface="Sakkal Majalla" pitchFamily="2" charset="-78"/>
                          <a:ea typeface="Calibri"/>
                          <a:cs typeface="Sakkal Majalla" pitchFamily="2" charset="-78"/>
                        </a:rPr>
                        <a:t>الحكومية</a:t>
                      </a:r>
                      <a:endParaRPr lang="ar-AE" sz="1600" b="1" kern="1200" dirty="0">
                        <a:solidFill>
                          <a:schemeClr val="tx1"/>
                        </a:solidFill>
                        <a:effectLst/>
                        <a:latin typeface="Sakkal Majalla" pitchFamily="2" charset="-78"/>
                        <a:ea typeface="Calibri"/>
                        <a:cs typeface="Sakkal Majalla" pitchFamily="2" charset="-7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8</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fontAlgn="b"/>
                      <a:r>
                        <a:rPr lang="ar-AE" sz="1600" b="1" kern="1200" dirty="0" smtClean="0">
                          <a:solidFill>
                            <a:schemeClr val="tx1"/>
                          </a:solidFill>
                          <a:effectLst/>
                          <a:latin typeface="Sakkal Majalla" pitchFamily="2" charset="-78"/>
                          <a:ea typeface="Calibri"/>
                          <a:cs typeface="Sakkal Majalla" pitchFamily="2" charset="-78"/>
                        </a:rPr>
                        <a:t>الاهتمام </a:t>
                      </a:r>
                      <a:r>
                        <a:rPr lang="ar-AE" sz="1600" b="1" kern="1200" dirty="0">
                          <a:solidFill>
                            <a:schemeClr val="tx1"/>
                          </a:solidFill>
                          <a:effectLst/>
                          <a:latin typeface="Sakkal Majalla" pitchFamily="2" charset="-78"/>
                          <a:ea typeface="Calibri"/>
                          <a:cs typeface="Sakkal Majalla" pitchFamily="2" charset="-78"/>
                        </a:rPr>
                        <a:t>بمعالم الشخصية الاماراتية من حيث الملبس وخاصة </a:t>
                      </a:r>
                      <a:r>
                        <a:rPr lang="ar-AE" sz="1600" b="1" kern="1200" dirty="0" smtClean="0">
                          <a:solidFill>
                            <a:schemeClr val="tx1"/>
                          </a:solidFill>
                          <a:effectLst/>
                          <a:latin typeface="Sakkal Majalla" pitchFamily="2" charset="-78"/>
                          <a:ea typeface="Calibri"/>
                          <a:cs typeface="Sakkal Majalla" pitchFamily="2" charset="-78"/>
                        </a:rPr>
                        <a:t>للأفراد</a:t>
                      </a:r>
                      <a:r>
                        <a:rPr lang="ar-AE" sz="1600" b="1" kern="1200" baseline="0" dirty="0" smtClean="0">
                          <a:solidFill>
                            <a:schemeClr val="tx1"/>
                          </a:solidFill>
                          <a:effectLst/>
                          <a:latin typeface="Sakkal Majalla" pitchFamily="2" charset="-78"/>
                          <a:ea typeface="Calibri"/>
                          <a:cs typeface="Sakkal Majalla" pitchFamily="2" charset="-78"/>
                        </a:rPr>
                        <a:t> من</a:t>
                      </a:r>
                      <a:r>
                        <a:rPr lang="ar-AE" sz="1600" b="1" kern="1200" dirty="0" smtClean="0">
                          <a:solidFill>
                            <a:schemeClr val="tx1"/>
                          </a:solidFill>
                          <a:effectLst/>
                          <a:latin typeface="Sakkal Majalla" pitchFamily="2" charset="-78"/>
                          <a:ea typeface="Calibri"/>
                          <a:cs typeface="Sakkal Majalla" pitchFamily="2" charset="-78"/>
                        </a:rPr>
                        <a:t> </a:t>
                      </a:r>
                      <a:r>
                        <a:rPr lang="ar-AE" sz="1600" b="1" kern="1200" dirty="0">
                          <a:solidFill>
                            <a:schemeClr val="tx1"/>
                          </a:solidFill>
                          <a:effectLst/>
                          <a:latin typeface="Sakkal Majalla" pitchFamily="2" charset="-78"/>
                          <a:ea typeface="Calibri"/>
                          <a:cs typeface="Sakkal Majalla" pitchFamily="2" charset="-78"/>
                        </a:rPr>
                        <a:t>فئة الشباب المقصود الالزام الاجباري في بعض المواقع </a:t>
                      </a:r>
                      <a:r>
                        <a:rPr lang="ar-AE" sz="1600" b="1" kern="1200" dirty="0" smtClean="0">
                          <a:solidFill>
                            <a:schemeClr val="tx1"/>
                          </a:solidFill>
                          <a:effectLst/>
                          <a:latin typeface="Sakkal Majalla" pitchFamily="2" charset="-78"/>
                          <a:ea typeface="Calibri"/>
                          <a:cs typeface="Sakkal Majalla" pitchFamily="2" charset="-78"/>
                        </a:rPr>
                        <a:t>الحكومية </a:t>
                      </a:r>
                      <a:r>
                        <a:rPr lang="ar-AE" sz="1600" b="1" kern="1200" dirty="0">
                          <a:solidFill>
                            <a:schemeClr val="tx1"/>
                          </a:solidFill>
                          <a:effectLst/>
                          <a:latin typeface="Sakkal Majalla" pitchFamily="2" charset="-78"/>
                          <a:ea typeface="Calibri"/>
                          <a:cs typeface="Sakkal Majalla" pitchFamily="2" charset="-78"/>
                        </a:rPr>
                        <a:t>والاتحادية بالزي الاماراتي </a:t>
                      </a:r>
                      <a:br>
                        <a:rPr lang="ar-AE" sz="1600" b="1" kern="1200" dirty="0">
                          <a:solidFill>
                            <a:schemeClr val="tx1"/>
                          </a:solidFill>
                          <a:effectLst/>
                          <a:latin typeface="Sakkal Majalla" pitchFamily="2" charset="-78"/>
                          <a:ea typeface="Calibri"/>
                          <a:cs typeface="Sakkal Majalla" pitchFamily="2" charset="-78"/>
                        </a:rPr>
                      </a:br>
                      <a:endParaRPr lang="ar-AE" sz="1600" b="1" kern="1200" dirty="0">
                        <a:solidFill>
                          <a:schemeClr val="tx1"/>
                        </a:solidFill>
                        <a:effectLst/>
                        <a:latin typeface="Sakkal Majalla" pitchFamily="2" charset="-78"/>
                        <a:ea typeface="Calibri"/>
                        <a:cs typeface="Sakkal Majalla" pitchFamily="2" charset="-7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9</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itle 1"/>
          <p:cNvSpPr txBox="1">
            <a:spLocks/>
          </p:cNvSpPr>
          <p:nvPr/>
        </p:nvSpPr>
        <p:spPr>
          <a:xfrm>
            <a:off x="6026727" y="108856"/>
            <a:ext cx="2971800" cy="584775"/>
          </a:xfrm>
          <a:prstGeom prst="rect">
            <a:avLst/>
          </a:prstGeom>
          <a:solidFill>
            <a:srgbClr val="C0A400"/>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SA" sz="3200" b="1" dirty="0" smtClean="0">
                <a:solidFill>
                  <a:schemeClr val="bg1"/>
                </a:solidFill>
                <a:effectLst>
                  <a:outerShdw blurRad="38100" dist="38100" dir="2700000" algn="tl">
                    <a:srgbClr val="000000">
                      <a:alpha val="43137"/>
                    </a:srgbClr>
                  </a:outerShdw>
                </a:effectLst>
                <a:latin typeface="Sakkal Majalla" pitchFamily="2" charset="-78"/>
                <a:ea typeface="+mn-ea"/>
                <a:cs typeface="Sakkal Majalla" pitchFamily="2" charset="-78"/>
              </a:rPr>
              <a:t>3</a:t>
            </a:r>
            <a:r>
              <a:rPr lang="ar-JO" sz="3200" b="1" dirty="0" smtClean="0">
                <a:solidFill>
                  <a:schemeClr val="bg1"/>
                </a:solidFill>
                <a:effectLst>
                  <a:outerShdw blurRad="38100" dist="38100" dir="2700000" algn="tl">
                    <a:srgbClr val="000000">
                      <a:alpha val="43137"/>
                    </a:srgbClr>
                  </a:outerShdw>
                </a:effectLst>
                <a:latin typeface="Sakkal Majalla" pitchFamily="2" charset="-78"/>
                <a:ea typeface="+mn-ea"/>
                <a:cs typeface="Sakkal Majalla" pitchFamily="2" charset="-78"/>
              </a:rPr>
              <a:t>- </a:t>
            </a:r>
            <a:r>
              <a:rPr lang="ar-SA" sz="3200" b="1" dirty="0" smtClean="0">
                <a:solidFill>
                  <a:schemeClr val="bg1"/>
                </a:solidFill>
                <a:effectLst>
                  <a:outerShdw blurRad="38100" dist="38100" dir="2700000" algn="tl">
                    <a:srgbClr val="000000">
                      <a:alpha val="43137"/>
                    </a:srgbClr>
                  </a:outerShdw>
                </a:effectLst>
                <a:latin typeface="Sakkal Majalla" pitchFamily="2" charset="-78"/>
                <a:ea typeface="+mn-ea"/>
                <a:cs typeface="Sakkal Majalla" pitchFamily="2" charset="-78"/>
              </a:rPr>
              <a:t>التوصيات</a:t>
            </a:r>
            <a:r>
              <a:rPr lang="ar-AE" sz="3200" b="1" dirty="0" smtClean="0">
                <a:solidFill>
                  <a:schemeClr val="bg1"/>
                </a:solidFill>
                <a:effectLst>
                  <a:outerShdw blurRad="38100" dist="38100" dir="2700000" algn="tl">
                    <a:srgbClr val="000000">
                      <a:alpha val="43137"/>
                    </a:srgbClr>
                  </a:outerShdw>
                </a:effectLst>
                <a:latin typeface="Sakkal Majalla" pitchFamily="2" charset="-78"/>
                <a:ea typeface="+mn-ea"/>
                <a:cs typeface="Sakkal Majalla" pitchFamily="2" charset="-78"/>
              </a:rPr>
              <a:t> </a:t>
            </a:r>
            <a:endParaRPr lang="en-US" sz="3200" b="1" dirty="0">
              <a:solidFill>
                <a:schemeClr val="bg1"/>
              </a:solidFill>
              <a:effectLst>
                <a:outerShdw blurRad="38100" dist="38100" dir="2700000" algn="tl">
                  <a:srgbClr val="000000">
                    <a:alpha val="43137"/>
                  </a:srgbClr>
                </a:outerShdw>
              </a:effectLst>
              <a:latin typeface="Sakkal Majalla" pitchFamily="2" charset="-78"/>
              <a:ea typeface="+mn-ea"/>
              <a:cs typeface="Sakkal Majalla" pitchFamily="2" charset="-78"/>
            </a:endParaRPr>
          </a:p>
        </p:txBody>
      </p:sp>
    </p:spTree>
    <p:extLst>
      <p:ext uri="{BB962C8B-B14F-4D97-AF65-F5344CB8AC3E}">
        <p14:creationId xmlns:p14="http://schemas.microsoft.com/office/powerpoint/2010/main" val="273099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72200" y="381000"/>
            <a:ext cx="2971800" cy="584775"/>
          </a:xfrm>
          <a:prstGeom prst="rect">
            <a:avLst/>
          </a:prstGeom>
          <a:solidFill>
            <a:srgbClr val="C0A400"/>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SA" sz="3200" b="1" dirty="0" smtClean="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3-</a:t>
            </a:r>
            <a:r>
              <a:rPr lang="ar-AE" sz="3200" b="1" dirty="0" smtClean="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التوصيات</a:t>
            </a:r>
            <a:endParaRPr lang="en-US" sz="3200" b="1" dirty="0">
              <a:solidFill>
                <a:prstClr val="white"/>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291236399"/>
              </p:ext>
            </p:extLst>
          </p:nvPr>
        </p:nvGraphicFramePr>
        <p:xfrm>
          <a:off x="609600" y="1143000"/>
          <a:ext cx="8229600" cy="4166616"/>
        </p:xfrm>
        <a:graphic>
          <a:graphicData uri="http://schemas.openxmlformats.org/drawingml/2006/table">
            <a:tbl>
              <a:tblPr firstRow="1" bandRow="1">
                <a:tableStyleId>{9D7B26C5-4107-4FEC-AEDC-1716B250A1EF}</a:tableStyleId>
              </a:tblPr>
              <a:tblGrid>
                <a:gridCol w="7848600"/>
                <a:gridCol w="381000"/>
              </a:tblGrid>
              <a:tr h="370840">
                <a:tc>
                  <a:txBody>
                    <a:bodyPr/>
                    <a:lstStyle/>
                    <a:p>
                      <a:pPr marL="0" marR="0" algn="ctr">
                        <a:lnSpc>
                          <a:spcPct val="115000"/>
                        </a:lnSpc>
                        <a:spcBef>
                          <a:spcPts val="0"/>
                        </a:spcBef>
                        <a:spcAft>
                          <a:spcPts val="1000"/>
                        </a:spcAft>
                      </a:pPr>
                      <a:r>
                        <a:rPr lang="ar-JO" sz="2000" b="1" dirty="0">
                          <a:solidFill>
                            <a:schemeClr val="bg1"/>
                          </a:solidFill>
                          <a:effectLst/>
                          <a:latin typeface="Sakkal Majalla" pitchFamily="2" charset="-78"/>
                          <a:ea typeface="Calibri"/>
                          <a:cs typeface="Sakkal Majalla" pitchFamily="2" charset="-78"/>
                        </a:rPr>
                        <a:t>التوصية</a:t>
                      </a:r>
                      <a:endParaRPr lang="en-US" sz="1600" b="1" dirty="0">
                        <a:solidFill>
                          <a:schemeClr val="bg1"/>
                        </a:solidFill>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0000"/>
                    </a:solidFill>
                  </a:tcPr>
                </a:tc>
                <a:tc>
                  <a:txBody>
                    <a:bodyPr/>
                    <a:lstStyle/>
                    <a:p>
                      <a:pPr algn="ctr"/>
                      <a:r>
                        <a:rPr lang="ar-AE" sz="2000" b="1" dirty="0" smtClean="0">
                          <a:solidFill>
                            <a:schemeClr val="bg1"/>
                          </a:solidFill>
                          <a:latin typeface="Sakkal Majalla" pitchFamily="2" charset="-78"/>
                          <a:cs typeface="Sakkal Majalla" pitchFamily="2" charset="-78"/>
                        </a:rPr>
                        <a:t>م</a:t>
                      </a:r>
                      <a:endParaRPr lang="en-US" sz="2000" b="1" dirty="0">
                        <a:solidFill>
                          <a:schemeClr val="bg1"/>
                        </a:solidFill>
                        <a:latin typeface="Sakkal Majalla" pitchFamily="2" charset="-78"/>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0000"/>
                    </a:solidFill>
                  </a:tcPr>
                </a:tc>
              </a:tr>
              <a:tr h="370840">
                <a:tc>
                  <a:txBody>
                    <a:bodyPr/>
                    <a:lstStyle/>
                    <a:p>
                      <a:pPr marL="0" marR="0" algn="just" rtl="1">
                        <a:lnSpc>
                          <a:spcPct val="115000"/>
                        </a:lnSpc>
                        <a:spcBef>
                          <a:spcPts val="0"/>
                        </a:spcBef>
                        <a:spcAft>
                          <a:spcPts val="1000"/>
                        </a:spcAft>
                      </a:pPr>
                      <a:r>
                        <a:rPr lang="ar-JO" sz="1600" b="1" dirty="0" smtClean="0">
                          <a:effectLst/>
                          <a:latin typeface="Sakkal Majalla" pitchFamily="2" charset="-78"/>
                          <a:ea typeface="Calibri"/>
                          <a:cs typeface="Sakkal Majalla" pitchFamily="2" charset="-78"/>
                        </a:rPr>
                        <a:t>اطلاق جائزة على مستوى الدولة لأفضل مبادرة للحفاظ على اللغة</a:t>
                      </a:r>
                      <a:r>
                        <a:rPr lang="ar-JO" sz="1600" b="1" baseline="0" dirty="0" smtClean="0">
                          <a:effectLst/>
                          <a:latin typeface="Sakkal Majalla" pitchFamily="2" charset="-78"/>
                          <a:ea typeface="Calibri"/>
                          <a:cs typeface="Sakkal Majalla" pitchFamily="2" charset="-78"/>
                        </a:rPr>
                        <a:t> العربية وتشجيع استخدامها وتكون من ضمن فئاتها فئة مخصصة لغير الناطقين بها.</a:t>
                      </a:r>
                      <a:endParaRPr lang="en-US" sz="1600" b="1" dirty="0">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SA" sz="1600" b="1" dirty="0" smtClean="0">
                          <a:effectLst/>
                          <a:latin typeface="Sakkal Majalla" pitchFamily="2" charset="-78"/>
                          <a:ea typeface="Calibri"/>
                          <a:cs typeface="Sakkal Majalla" pitchFamily="2" charset="-78"/>
                        </a:rPr>
                        <a:t>10</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rtl="1" fontAlgn="b"/>
                      <a:r>
                        <a:rPr lang="ar-AE" sz="1600" b="1" kern="1200" dirty="0">
                          <a:solidFill>
                            <a:schemeClr val="tx1"/>
                          </a:solidFill>
                          <a:effectLst/>
                          <a:latin typeface="Sakkal Majalla" pitchFamily="2" charset="-78"/>
                          <a:ea typeface="Calibri"/>
                          <a:cs typeface="Sakkal Majalla" pitchFamily="2" charset="-78"/>
                        </a:rPr>
                        <a:t>نشر الوعي بين أفراد المجتمع بطرق مبتكرة و محدثة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SA" sz="1600" b="1" dirty="0" smtClean="0">
                          <a:effectLst/>
                          <a:latin typeface="Sakkal Majalla" pitchFamily="2" charset="-78"/>
                          <a:ea typeface="Calibri"/>
                          <a:cs typeface="Sakkal Majalla" pitchFamily="2" charset="-78"/>
                        </a:rPr>
                        <a:t>11</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rtl="1">
                        <a:lnSpc>
                          <a:spcPct val="115000"/>
                        </a:lnSpc>
                        <a:spcBef>
                          <a:spcPts val="0"/>
                        </a:spcBef>
                        <a:spcAft>
                          <a:spcPts val="1000"/>
                        </a:spcAft>
                      </a:pPr>
                      <a:r>
                        <a:rPr lang="ar-JO" sz="1600" b="1" dirty="0" smtClean="0">
                          <a:effectLst/>
                          <a:latin typeface="Sakkal Majalla" pitchFamily="2" charset="-78"/>
                          <a:ea typeface="Calibri"/>
                          <a:cs typeface="Sakkal Majalla" pitchFamily="2" charset="-78"/>
                        </a:rPr>
                        <a:t>عقد دورات لتعليم اللغة العربية لغير</a:t>
                      </a:r>
                      <a:r>
                        <a:rPr lang="ar-JO" sz="1600" b="1" baseline="0" dirty="0" smtClean="0">
                          <a:effectLst/>
                          <a:latin typeface="Sakkal Majalla" pitchFamily="2" charset="-78"/>
                          <a:ea typeface="Calibri"/>
                          <a:cs typeface="Sakkal Majalla" pitchFamily="2" charset="-78"/>
                        </a:rPr>
                        <a:t> الناطقين بها في المراكز الثقافية التابعة للوزارة.</a:t>
                      </a:r>
                      <a:endParaRPr lang="en-US" sz="1600" b="1" dirty="0">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SA" sz="1600" b="1" dirty="0" smtClean="0">
                          <a:effectLst/>
                          <a:latin typeface="Sakkal Majalla" pitchFamily="2" charset="-78"/>
                          <a:ea typeface="Calibri"/>
                          <a:cs typeface="Sakkal Majalla" pitchFamily="2" charset="-78"/>
                        </a:rPr>
                        <a:t>12</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just" defTabSz="914400" rtl="1" eaLnBrk="1" fontAlgn="auto" latinLnBrk="0" hangingPunct="1">
                        <a:lnSpc>
                          <a:spcPct val="115000"/>
                        </a:lnSpc>
                        <a:spcBef>
                          <a:spcPts val="0"/>
                        </a:spcBef>
                        <a:spcAft>
                          <a:spcPts val="1000"/>
                        </a:spcAft>
                        <a:buClrTx/>
                        <a:buSzTx/>
                        <a:buFontTx/>
                        <a:buNone/>
                        <a:tabLst/>
                        <a:defRPr/>
                      </a:pPr>
                      <a:r>
                        <a:rPr lang="ar-JO" sz="1600" b="1" dirty="0" smtClean="0">
                          <a:effectLst/>
                          <a:latin typeface="Sakkal Majalla" pitchFamily="2" charset="-78"/>
                          <a:ea typeface="Calibri"/>
                          <a:cs typeface="Sakkal Majalla" pitchFamily="2" charset="-78"/>
                        </a:rPr>
                        <a:t>مخاطبة</a:t>
                      </a:r>
                      <a:r>
                        <a:rPr lang="ar-JO" sz="1600" b="1" baseline="0" dirty="0" smtClean="0">
                          <a:effectLst/>
                          <a:latin typeface="Sakkal Majalla" pitchFamily="2" charset="-78"/>
                          <a:ea typeface="Calibri"/>
                          <a:cs typeface="Sakkal Majalla" pitchFamily="2" charset="-78"/>
                        </a:rPr>
                        <a:t> المدارس بالدولة لزيارة المكتبات الموجودة بالمراكز الثقافية واطلاق مسابقة للطلبة للقيام بالقاء عروض تقديمية للكتب التي تمت قراءتها.</a:t>
                      </a:r>
                      <a:endParaRPr lang="en-US" sz="1600" b="1" dirty="0" smtClean="0">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SA" sz="1600" b="1" dirty="0" smtClean="0">
                          <a:effectLst/>
                          <a:latin typeface="Sakkal Majalla" pitchFamily="2" charset="-78"/>
                          <a:ea typeface="Calibri"/>
                          <a:cs typeface="Sakkal Majalla" pitchFamily="2" charset="-78"/>
                        </a:rPr>
                        <a:t>13</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rtl="1">
                        <a:lnSpc>
                          <a:spcPct val="115000"/>
                        </a:lnSpc>
                        <a:spcBef>
                          <a:spcPts val="0"/>
                        </a:spcBef>
                        <a:spcAft>
                          <a:spcPts val="1000"/>
                        </a:spcAft>
                      </a:pPr>
                      <a:r>
                        <a:rPr lang="ar-JO" sz="1600" b="1" dirty="0" smtClean="0">
                          <a:effectLst/>
                          <a:latin typeface="Sakkal Majalla" pitchFamily="2" charset="-78"/>
                          <a:ea typeface="Calibri"/>
                          <a:cs typeface="Sakkal Majalla" pitchFamily="2" charset="-78"/>
                        </a:rPr>
                        <a:t>اطلاق مبادرة بعنوان</a:t>
                      </a:r>
                      <a:r>
                        <a:rPr lang="ar-JO" sz="1600" b="1" baseline="0" dirty="0" smtClean="0">
                          <a:effectLst/>
                          <a:latin typeface="Sakkal Majalla" pitchFamily="2" charset="-78"/>
                          <a:ea typeface="Calibri"/>
                          <a:cs typeface="Sakkal Majalla" pitchFamily="2" charset="-78"/>
                        </a:rPr>
                        <a:t> الاجندة الثقافية على مستوى الدولة بالتنسيق مع جميع الجهات والهيئات المعنية للترويج والاعلان عن المبادرات الثقافية والفنية من خلال </a:t>
                      </a:r>
                      <a:r>
                        <a:rPr lang="ar-JO" sz="1600" b="1" baseline="0" dirty="0" smtClean="0">
                          <a:effectLst/>
                          <a:latin typeface="Sakkal Majalla" pitchFamily="2" charset="-78"/>
                          <a:ea typeface="Calibri"/>
                          <a:cs typeface="Sakkal Majalla" pitchFamily="2" charset="-78"/>
                        </a:rPr>
                        <a:t>موق</a:t>
                      </a:r>
                      <a:r>
                        <a:rPr lang="ar-SA" sz="1600" b="1" baseline="0" dirty="0" smtClean="0">
                          <a:effectLst/>
                          <a:latin typeface="Sakkal Majalla" pitchFamily="2" charset="-78"/>
                          <a:ea typeface="Calibri"/>
                          <a:cs typeface="Sakkal Majalla" pitchFamily="2" charset="-78"/>
                        </a:rPr>
                        <a:t>ع</a:t>
                      </a:r>
                      <a:r>
                        <a:rPr lang="ar-JO" sz="1600" b="1" baseline="0" dirty="0" smtClean="0">
                          <a:effectLst/>
                          <a:latin typeface="Sakkal Majalla" pitchFamily="2" charset="-78"/>
                          <a:ea typeface="Calibri"/>
                          <a:cs typeface="Sakkal Majalla" pitchFamily="2" charset="-78"/>
                        </a:rPr>
                        <a:t> </a:t>
                      </a:r>
                      <a:r>
                        <a:rPr lang="ar-JO" sz="1600" b="1" baseline="0" dirty="0" smtClean="0">
                          <a:effectLst/>
                          <a:latin typeface="Sakkal Majalla" pitchFamily="2" charset="-78"/>
                          <a:ea typeface="Calibri"/>
                          <a:cs typeface="Sakkal Majalla" pitchFamily="2" charset="-78"/>
                        </a:rPr>
                        <a:t>الكتروني يدار من قبل الوزارة.</a:t>
                      </a:r>
                      <a:endParaRPr lang="en-US" sz="1600" b="1" dirty="0">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SA" sz="1600" b="1" dirty="0" smtClean="0">
                          <a:effectLst/>
                          <a:latin typeface="Sakkal Majalla" pitchFamily="2" charset="-78"/>
                          <a:ea typeface="Calibri"/>
                          <a:cs typeface="Sakkal Majalla" pitchFamily="2" charset="-78"/>
                        </a:rPr>
                        <a:t>14</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rtl="1">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إلزام الأجانب والآسيويين وغيرهم بالتحدث باللغة العربية وليس الإنجليزية وبالأخص العاملين في المحلات التجارية الكبرى وفي الفنادق وي يجب ان تكون اللغة العربية هي اللغة الاولى ومن شروط القبول العمل بالوظائف </a:t>
                      </a:r>
                      <a:endParaRPr lang="en-US" sz="1600" b="1" dirty="0">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SA" sz="1600" b="1" dirty="0" smtClean="0">
                          <a:effectLst/>
                          <a:latin typeface="Sakkal Majalla" pitchFamily="2" charset="-78"/>
                          <a:ea typeface="Calibri"/>
                          <a:cs typeface="Sakkal Majalla" pitchFamily="2" charset="-78"/>
                        </a:rPr>
                        <a:t>15</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rtl="1" fontAlgn="b"/>
                      <a:r>
                        <a:rPr lang="ar-AE" sz="1600" b="1" kern="1200" dirty="0">
                          <a:solidFill>
                            <a:schemeClr val="tx1"/>
                          </a:solidFill>
                          <a:effectLst/>
                          <a:latin typeface="Sakkal Majalla" pitchFamily="2" charset="-78"/>
                          <a:ea typeface="Calibri"/>
                          <a:cs typeface="Sakkal Majalla" pitchFamily="2" charset="-78"/>
                        </a:rPr>
                        <a:t>ان يكون هناك تواصل برسائل نصيه من المراكز </a:t>
                      </a:r>
                      <a:r>
                        <a:rPr lang="ar-AE" sz="1600" b="1" kern="1200" dirty="0" smtClean="0">
                          <a:solidFill>
                            <a:schemeClr val="tx1"/>
                          </a:solidFill>
                          <a:effectLst/>
                          <a:latin typeface="Sakkal Majalla" pitchFamily="2" charset="-78"/>
                          <a:ea typeface="Calibri"/>
                          <a:cs typeface="Sakkal Majalla" pitchFamily="2" charset="-78"/>
                        </a:rPr>
                        <a:t>الثقافية </a:t>
                      </a:r>
                      <a:r>
                        <a:rPr lang="ar-AE" sz="1600" b="1" kern="1200" dirty="0">
                          <a:solidFill>
                            <a:schemeClr val="tx1"/>
                          </a:solidFill>
                          <a:effectLst/>
                          <a:latin typeface="Sakkal Majalla" pitchFamily="2" charset="-78"/>
                          <a:ea typeface="Calibri"/>
                          <a:cs typeface="Sakkal Majalla" pitchFamily="2" charset="-78"/>
                        </a:rPr>
                        <a:t>ومرتادي المراكز </a:t>
                      </a:r>
                      <a:r>
                        <a:rPr lang="ar-AE" sz="1600" b="1" kern="1200" dirty="0" smtClean="0">
                          <a:solidFill>
                            <a:schemeClr val="tx1"/>
                          </a:solidFill>
                          <a:effectLst/>
                          <a:latin typeface="Sakkal Majalla" pitchFamily="2" charset="-78"/>
                          <a:ea typeface="Calibri"/>
                          <a:cs typeface="Sakkal Majalla" pitchFamily="2" charset="-78"/>
                        </a:rPr>
                        <a:t>للإحاطة </a:t>
                      </a:r>
                      <a:r>
                        <a:rPr lang="ar-AE" sz="1600" b="1" kern="1200" dirty="0">
                          <a:solidFill>
                            <a:schemeClr val="tx1"/>
                          </a:solidFill>
                          <a:effectLst/>
                          <a:latin typeface="Sakkal Majalla" pitchFamily="2" charset="-78"/>
                          <a:ea typeface="Calibri"/>
                          <a:cs typeface="Sakkal Majalla" pitchFamily="2" charset="-78"/>
                        </a:rPr>
                        <a:t>بكل الفعاليات</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SA" sz="1600" b="1" dirty="0" smtClean="0">
                          <a:effectLst/>
                          <a:latin typeface="Sakkal Majalla" pitchFamily="2" charset="-78"/>
                          <a:ea typeface="Calibri"/>
                          <a:cs typeface="Sakkal Majalla" pitchFamily="2" charset="-78"/>
                        </a:rPr>
                        <a:t>16</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Slide Number Placeholder 9"/>
          <p:cNvSpPr txBox="1">
            <a:spLocks/>
          </p:cNvSpPr>
          <p:nvPr/>
        </p:nvSpPr>
        <p:spPr>
          <a:xfrm>
            <a:off x="32189" y="6459893"/>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6C3D499E-51AF-426A-BBC1-7667D7EFC77F}" type="slidenum">
              <a:rPr lang="ar-SA" sz="1400" b="1" smtClean="0">
                <a:solidFill>
                  <a:srgbClr val="000000">
                    <a:tint val="75000"/>
                  </a:srgbClr>
                </a:solidFill>
              </a:rPr>
              <a:pPr algn="l">
                <a:defRPr/>
              </a:pPr>
              <a:t>18</a:t>
            </a:fld>
            <a:endParaRPr lang="en-US" sz="1400" b="1" dirty="0">
              <a:solidFill>
                <a:srgbClr val="000000">
                  <a:tint val="75000"/>
                </a:srgbClr>
              </a:solidFill>
            </a:endParaRPr>
          </a:p>
        </p:txBody>
      </p:sp>
    </p:spTree>
    <p:extLst>
      <p:ext uri="{BB962C8B-B14F-4D97-AF65-F5344CB8AC3E}">
        <p14:creationId xmlns:p14="http://schemas.microsoft.com/office/powerpoint/2010/main" val="2800796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67450" y="457199"/>
            <a:ext cx="2876550" cy="584775"/>
          </a:xfrm>
          <a:prstGeom prst="rect">
            <a:avLst/>
          </a:prstGeom>
          <a:solidFill>
            <a:srgbClr val="C0A400"/>
          </a:solidFill>
        </p:spPr>
        <p:txBody>
          <a:bodyPr wrap="square" rtlCol="0">
            <a:spAutoFit/>
          </a:bodyPr>
          <a:lstStyle/>
          <a:p>
            <a:pPr algn="just" defTabSz="914400" rtl="1">
              <a:defRPr/>
            </a:pPr>
            <a:r>
              <a:rPr lang="ar-AE" sz="3200" b="1" kern="0" dirty="0" smtClean="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المقدمــة</a:t>
            </a:r>
            <a:endParaRPr lang="ar-AE" sz="3600" b="1" kern="0" dirty="0">
              <a:solidFill>
                <a:prstClr val="white"/>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TextBox 2"/>
          <p:cNvSpPr txBox="1"/>
          <p:nvPr/>
        </p:nvSpPr>
        <p:spPr>
          <a:xfrm>
            <a:off x="457200" y="1295400"/>
            <a:ext cx="8299648" cy="1015663"/>
          </a:xfrm>
          <a:prstGeom prst="rect">
            <a:avLst/>
          </a:prstGeom>
          <a:noFill/>
        </p:spPr>
        <p:txBody>
          <a:bodyPr wrap="square" rtlCol="0">
            <a:spAutoFit/>
          </a:bodyPr>
          <a:lstStyle/>
          <a:p>
            <a:pPr marL="342900" indent="-342900" algn="just" defTabSz="914400" rtl="1">
              <a:buClr>
                <a:srgbClr val="C0A400"/>
              </a:buClr>
              <a:buFont typeface="Wingdings" pitchFamily="2" charset="2"/>
              <a:buChar char="§"/>
            </a:pPr>
            <a:r>
              <a:rPr lang="ar-JO" sz="2000" b="1" dirty="0">
                <a:solidFill>
                  <a:srgbClr val="9A0000"/>
                </a:solidFill>
                <a:effectLst>
                  <a:outerShdw blurRad="38100" dist="38100" dir="2700000" algn="tl">
                    <a:srgbClr val="000000">
                      <a:alpha val="43137"/>
                    </a:srgbClr>
                  </a:outerShdw>
                </a:effectLst>
                <a:latin typeface="Sakkal Majalla" pitchFamily="2" charset="-78"/>
                <a:cs typeface="Sakkal Majalla" pitchFamily="2" charset="-78"/>
              </a:rPr>
              <a:t>تهدف هذه الدراسة </a:t>
            </a:r>
            <a:r>
              <a:rPr lang="ar-AE" sz="2000" b="1" dirty="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الى </a:t>
            </a:r>
            <a:r>
              <a:rPr lang="ar-JO" sz="2000" b="1" dirty="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قياس مدى وعي المجتمع في دولة الامارات العربية المتحدة للجانب الثقافي بمختلف جوانبه ومدى تأثيره على سلوكهم.</a:t>
            </a:r>
            <a:endParaRPr lang="en-US" sz="2000" b="1" dirty="0">
              <a:solidFill>
                <a:prstClr val="black"/>
              </a:solidFill>
              <a:effectLst>
                <a:outerShdw blurRad="38100" dist="38100" dir="2700000" algn="tl">
                  <a:srgbClr val="000000">
                    <a:alpha val="43137"/>
                  </a:srgbClr>
                </a:outerShdw>
              </a:effectLst>
              <a:latin typeface="Sakkal Majalla" pitchFamily="2" charset="-78"/>
              <a:cs typeface="Sakkal Majalla" pitchFamily="2" charset="-78"/>
            </a:endParaRPr>
          </a:p>
          <a:p>
            <a:pPr marL="342900" indent="-342900" algn="just" defTabSz="914400" rtl="1">
              <a:buClr>
                <a:srgbClr val="C0A400"/>
              </a:buClr>
              <a:buFont typeface="Wingdings" pitchFamily="2" charset="2"/>
              <a:buChar char="§"/>
            </a:pPr>
            <a:endParaRPr lang="ar-AE" sz="2000" b="1" dirty="0">
              <a:solidFill>
                <a:prstClr val="black"/>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 name="Rectangle 1"/>
          <p:cNvSpPr/>
          <p:nvPr/>
        </p:nvSpPr>
        <p:spPr>
          <a:xfrm>
            <a:off x="7004445" y="2300603"/>
            <a:ext cx="1752403" cy="400110"/>
          </a:xfrm>
          <a:prstGeom prst="rect">
            <a:avLst/>
          </a:prstGeom>
        </p:spPr>
        <p:txBody>
          <a:bodyPr wrap="none">
            <a:spAutoFit/>
          </a:bodyPr>
          <a:lstStyle/>
          <a:p>
            <a:pPr marL="285750" indent="-285750" algn="just" defTabSz="914400" rtl="1">
              <a:buClr>
                <a:srgbClr val="C0A400"/>
              </a:buClr>
              <a:buFont typeface="Wingdings" pitchFamily="2" charset="2"/>
              <a:buChar char="§"/>
            </a:pPr>
            <a:r>
              <a:rPr lang="ar-JO" sz="2000" b="1" dirty="0" smtClean="0">
                <a:solidFill>
                  <a:srgbClr val="9A0000"/>
                </a:solidFill>
                <a:effectLst>
                  <a:outerShdw blurRad="38100" dist="38100" dir="2700000" algn="tl">
                    <a:srgbClr val="000000">
                      <a:alpha val="43137"/>
                    </a:srgbClr>
                  </a:outerShdw>
                </a:effectLst>
                <a:latin typeface="Sakkal Majalla" pitchFamily="2" charset="-78"/>
                <a:cs typeface="Sakkal Majalla" pitchFamily="2" charset="-78"/>
              </a:rPr>
              <a:t>العينة </a:t>
            </a:r>
            <a:r>
              <a:rPr lang="ar-JO" sz="2000" b="1" dirty="0">
                <a:solidFill>
                  <a:srgbClr val="9A0000"/>
                </a:solidFill>
                <a:effectLst>
                  <a:outerShdw blurRad="38100" dist="38100" dir="2700000" algn="tl">
                    <a:srgbClr val="000000">
                      <a:alpha val="43137"/>
                    </a:srgbClr>
                  </a:outerShdw>
                </a:effectLst>
                <a:latin typeface="Sakkal Majalla" pitchFamily="2" charset="-78"/>
                <a:cs typeface="Sakkal Majalla" pitchFamily="2" charset="-78"/>
              </a:rPr>
              <a:t>المستهدفة:</a:t>
            </a:r>
          </a:p>
        </p:txBody>
      </p:sp>
      <p:graphicFrame>
        <p:nvGraphicFramePr>
          <p:cNvPr id="4" name="Table 3"/>
          <p:cNvGraphicFramePr>
            <a:graphicFrameLocks noGrp="1"/>
          </p:cNvGraphicFramePr>
          <p:nvPr>
            <p:extLst>
              <p:ext uri="{D42A27DB-BD31-4B8C-83A1-F6EECF244321}">
                <p14:modId xmlns:p14="http://schemas.microsoft.com/office/powerpoint/2010/main" val="3531529218"/>
              </p:ext>
            </p:extLst>
          </p:nvPr>
        </p:nvGraphicFramePr>
        <p:xfrm>
          <a:off x="838200" y="2773425"/>
          <a:ext cx="7367739" cy="736600"/>
        </p:xfrm>
        <a:graphic>
          <a:graphicData uri="http://schemas.openxmlformats.org/drawingml/2006/table">
            <a:tbl>
              <a:tblPr firstRow="1" bandRow="1">
                <a:tableStyleId>{5C22544A-7EE6-4342-B048-85BDC9FD1C3A}</a:tableStyleId>
              </a:tblPr>
              <a:tblGrid>
                <a:gridCol w="2455913"/>
                <a:gridCol w="2455913"/>
                <a:gridCol w="2455913"/>
              </a:tblGrid>
              <a:tr h="370840">
                <a:tc>
                  <a:txBody>
                    <a:bodyPr/>
                    <a:lstStyle/>
                    <a:p>
                      <a:pPr algn="ctr" rtl="1"/>
                      <a:r>
                        <a:rPr lang="ar-JO" dirty="0" smtClean="0">
                          <a:solidFill>
                            <a:schemeClr val="tx1"/>
                          </a:solidFill>
                        </a:rPr>
                        <a:t>عدد المستجيبين</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JO" dirty="0" smtClean="0">
                          <a:solidFill>
                            <a:schemeClr val="tx1"/>
                          </a:solidFill>
                        </a:rPr>
                        <a:t>العينة</a:t>
                      </a:r>
                      <a:r>
                        <a:rPr lang="ar-JO" baseline="0" dirty="0" smtClean="0">
                          <a:solidFill>
                            <a:schemeClr val="tx1"/>
                          </a:solidFill>
                        </a:rPr>
                        <a:t> الممثلة احصائياً</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935">
                <a:tc>
                  <a:txBody>
                    <a:bodyPr/>
                    <a:lstStyle/>
                    <a:p>
                      <a:pPr algn="ctr" rtl="1"/>
                      <a:r>
                        <a:rPr lang="en-US" b="1" dirty="0" smtClean="0">
                          <a:effectLst>
                            <a:outerShdw blurRad="38100" dist="38100" dir="2700000" algn="tl">
                              <a:srgbClr val="000000">
                                <a:alpha val="43137"/>
                              </a:srgbClr>
                            </a:outerShdw>
                          </a:effectLst>
                        </a:rPr>
                        <a:t>474</a:t>
                      </a:r>
                      <a:endParaRPr lang="en-US"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JO" b="1" dirty="0" smtClean="0">
                          <a:effectLst>
                            <a:outerShdw blurRad="38100" dist="38100" dir="2700000" algn="tl">
                              <a:srgbClr val="000000">
                                <a:alpha val="43137"/>
                              </a:srgbClr>
                            </a:outerShdw>
                          </a:effectLst>
                        </a:rPr>
                        <a:t>386</a:t>
                      </a:r>
                      <a:endParaRPr lang="en-US"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JO" b="1" dirty="0" smtClean="0">
                          <a:effectLst>
                            <a:outerShdw blurRad="38100" dist="38100" dir="2700000" algn="tl">
                              <a:srgbClr val="000000">
                                <a:alpha val="43137"/>
                              </a:srgbClr>
                            </a:outerShdw>
                          </a:effectLst>
                        </a:rPr>
                        <a:t>جميع افراد</a:t>
                      </a:r>
                      <a:r>
                        <a:rPr lang="ar-JO" b="1" baseline="0" dirty="0" smtClean="0">
                          <a:effectLst>
                            <a:outerShdw blurRad="38100" dist="38100" dir="2700000" algn="tl">
                              <a:srgbClr val="000000">
                                <a:alpha val="43137"/>
                              </a:srgbClr>
                            </a:outerShdw>
                          </a:effectLst>
                        </a:rPr>
                        <a:t> المجتمع</a:t>
                      </a:r>
                      <a:endParaRPr lang="en-US"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Rectangle 10"/>
          <p:cNvSpPr/>
          <p:nvPr/>
        </p:nvSpPr>
        <p:spPr>
          <a:xfrm>
            <a:off x="685800" y="3886200"/>
            <a:ext cx="8299648" cy="1015663"/>
          </a:xfrm>
          <a:prstGeom prst="rect">
            <a:avLst/>
          </a:prstGeom>
        </p:spPr>
        <p:txBody>
          <a:bodyPr wrap="square">
            <a:spAutoFit/>
          </a:bodyPr>
          <a:lstStyle/>
          <a:p>
            <a:pPr marL="574675" indent="-342900" algn="just" defTabSz="914400" rtl="1">
              <a:buClr>
                <a:srgbClr val="C0A400"/>
              </a:buClr>
              <a:buFont typeface="Wingdings" pitchFamily="2" charset="2"/>
              <a:buChar char="§"/>
            </a:pPr>
            <a:r>
              <a:rPr lang="ar-JO" sz="2000" b="1" dirty="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تم توزيع الاستبيان من خلال </a:t>
            </a:r>
            <a:r>
              <a:rPr lang="ar-JO" sz="2000"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رابط الكتروني تم ارساله عبر مواقع التواصل الاجتماعي بالإضافة الى </a:t>
            </a:r>
            <a:r>
              <a:rPr lang="ar-AE" sz="2000"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إرسال رابط الاستبيان كرسالة نصية لهواتف المتعاملين و كذلك </a:t>
            </a:r>
            <a:r>
              <a:rPr lang="ar-AE" sz="2000"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تم تعبئة </a:t>
            </a:r>
            <a:r>
              <a:rPr lang="ar-AE" sz="2000"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الاستبيان من قبل المتعاملين في المراكز </a:t>
            </a:r>
            <a:r>
              <a:rPr lang="ar-AE" sz="2000"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الثقافية التابعة للوزارة   </a:t>
            </a:r>
            <a:r>
              <a:rPr lang="ar-JO" sz="2000"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endParaRPr lang="en-US" sz="2000" dirty="0">
              <a:solidFill>
                <a:prstClr val="black"/>
              </a:solidFill>
            </a:endParaRPr>
          </a:p>
        </p:txBody>
      </p:sp>
      <p:sp>
        <p:nvSpPr>
          <p:cNvPr id="12" name="Slide Number Placeholder 9"/>
          <p:cNvSpPr txBox="1">
            <a:spLocks/>
          </p:cNvSpPr>
          <p:nvPr/>
        </p:nvSpPr>
        <p:spPr>
          <a:xfrm>
            <a:off x="32189" y="6459893"/>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6C3D499E-51AF-426A-BBC1-7667D7EFC77F}" type="slidenum">
              <a:rPr lang="ar-SA" sz="1400" b="1" smtClean="0">
                <a:solidFill>
                  <a:srgbClr val="000000">
                    <a:tint val="75000"/>
                  </a:srgbClr>
                </a:solidFill>
              </a:rPr>
              <a:pPr algn="l">
                <a:defRPr/>
              </a:pPr>
              <a:t>2</a:t>
            </a:fld>
            <a:endParaRPr lang="en-US" sz="1400" b="1" dirty="0">
              <a:solidFill>
                <a:srgbClr val="000000">
                  <a:tint val="75000"/>
                </a:srgbClr>
              </a:solidFill>
            </a:endParaRPr>
          </a:p>
        </p:txBody>
      </p:sp>
    </p:spTree>
    <p:extLst>
      <p:ext uri="{BB962C8B-B14F-4D97-AF65-F5344CB8AC3E}">
        <p14:creationId xmlns:p14="http://schemas.microsoft.com/office/powerpoint/2010/main" val="3912215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8427720" cy="2492990"/>
          </a:xfrm>
          <a:prstGeom prst="rect">
            <a:avLst/>
          </a:prstGeom>
          <a:noFill/>
        </p:spPr>
        <p:txBody>
          <a:bodyPr wrap="square" rtlCol="0">
            <a:spAutoFit/>
          </a:bodyPr>
          <a:lstStyle/>
          <a:p>
            <a:pPr marL="457200" algn="just" rtl="1"/>
            <a:endParaRPr lang="ar-JO" dirty="0" smtClean="0">
              <a:solidFill>
                <a:schemeClr val="tx1">
                  <a:lumMod val="95000"/>
                  <a:lumOff val="5000"/>
                </a:schemeClr>
              </a:solidFill>
              <a:latin typeface="Sakkal Majalla" pitchFamily="2" charset="-78"/>
              <a:cs typeface="Sakkal Majalla" pitchFamily="2" charset="-78"/>
            </a:endParaRPr>
          </a:p>
          <a:p>
            <a:pPr marL="285750" indent="-285750" algn="just" rtl="1">
              <a:buClr>
                <a:srgbClr val="C0A400"/>
              </a:buClr>
              <a:buFont typeface="Wingdings" pitchFamily="2" charset="2"/>
              <a:buChar char="§"/>
            </a:pPr>
            <a:r>
              <a:rPr lang="ar-JO"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تم احتساب اجمالي نسبة </a:t>
            </a:r>
            <a:r>
              <a:rPr lang="ar-JO"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الوعي الاجمالية للمجتمع </a:t>
            </a:r>
            <a:r>
              <a:rPr lang="ar-JO"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من خلال احتساب مجموع نسب الاشخاص الذين اجابوا «اوافق بشدة» و «اوافق» عن جميع الأسئلة الواردة في </a:t>
            </a:r>
            <a:r>
              <a:rPr lang="ar-JO"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الاستبيان، حيث تم تقسيم محاور الاستبيان الى:</a:t>
            </a:r>
          </a:p>
          <a:p>
            <a:pPr algn="just" rtl="1">
              <a:buClr>
                <a:srgbClr val="C0A400"/>
              </a:buClr>
            </a:pPr>
            <a:endParaRPr lang="ar-JO" sz="12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marL="736600" indent="-273050" algn="just" rtl="1">
              <a:buClr>
                <a:srgbClr val="9A0000"/>
              </a:buClr>
              <a:buFont typeface="Wingdings" pitchFamily="2" charset="2"/>
              <a:buChar char="ü"/>
            </a:pPr>
            <a:r>
              <a:rPr lang="ar-JO"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التراث الوطني</a:t>
            </a:r>
          </a:p>
          <a:p>
            <a:pPr marL="736600" indent="-273050" algn="just" rtl="1">
              <a:buClr>
                <a:srgbClr val="9A0000"/>
              </a:buClr>
              <a:buFont typeface="Wingdings" pitchFamily="2" charset="2"/>
              <a:buChar char="ü"/>
            </a:pPr>
            <a:r>
              <a:rPr lang="ar-JO"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التجانس الثقافي</a:t>
            </a:r>
          </a:p>
          <a:p>
            <a:pPr marL="736600" indent="-273050" algn="just" rtl="1">
              <a:buClr>
                <a:srgbClr val="9A0000"/>
              </a:buClr>
              <a:buFont typeface="Wingdings" pitchFamily="2" charset="2"/>
              <a:buChar char="ü"/>
            </a:pPr>
            <a:r>
              <a:rPr lang="ar-JO"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القيم والمعتقدات</a:t>
            </a:r>
          </a:p>
          <a:p>
            <a:pPr marL="736600" indent="-273050" algn="just" rtl="1">
              <a:buClr>
                <a:srgbClr val="9A0000"/>
              </a:buClr>
              <a:buFont typeface="Wingdings" pitchFamily="2" charset="2"/>
              <a:buChar char="ü"/>
            </a:pPr>
            <a:r>
              <a:rPr lang="ar-JO"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الجانب الاقتصادي</a:t>
            </a:r>
          </a:p>
          <a:p>
            <a:pPr marL="736600" indent="-273050" algn="just" rtl="1">
              <a:buClr>
                <a:srgbClr val="9A0000"/>
              </a:buClr>
              <a:buFont typeface="Wingdings" pitchFamily="2" charset="2"/>
              <a:buChar char="ü"/>
            </a:pPr>
            <a:r>
              <a:rPr lang="ar-JO"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الفعاليات الثقافية</a:t>
            </a:r>
            <a:endParaRPr lang="ar-JO"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1" name="TextBox 10"/>
          <p:cNvSpPr txBox="1"/>
          <p:nvPr/>
        </p:nvSpPr>
        <p:spPr>
          <a:xfrm>
            <a:off x="376451" y="4611460"/>
            <a:ext cx="8229600" cy="646331"/>
          </a:xfrm>
          <a:prstGeom prst="rect">
            <a:avLst/>
          </a:prstGeom>
          <a:noFill/>
        </p:spPr>
        <p:txBody>
          <a:bodyPr wrap="square" rtlCol="0">
            <a:spAutoFit/>
          </a:bodyPr>
          <a:lstStyle/>
          <a:p>
            <a:pPr marL="285750" indent="-285750" algn="just" rtl="1">
              <a:buClr>
                <a:srgbClr val="C0A400"/>
              </a:buClr>
              <a:buFont typeface="Wingdings" pitchFamily="2" charset="2"/>
              <a:buChar char="§"/>
            </a:pPr>
            <a:r>
              <a:rPr lang="ar-AE"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تم تحليل </a:t>
            </a:r>
            <a:r>
              <a:rPr lang="ar-JO"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العوامل المؤثرة ل</a:t>
            </a:r>
            <a:r>
              <a:rPr lang="ar-AE"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لنتائج </a:t>
            </a:r>
            <a:r>
              <a:rPr lang="ar-AE"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استناداً إلى مبدأ </a:t>
            </a:r>
            <a:r>
              <a:rPr lang="ar-JO"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t>
            </a:r>
            <a:r>
              <a:rPr lang="ar-AE"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باريتو</a:t>
            </a:r>
            <a:r>
              <a:rPr lang="ar-JO"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t>
            </a:r>
            <a:r>
              <a:rPr lang="ar-AE"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وذلك بتحديد الـ "20%" من </a:t>
            </a:r>
            <a:r>
              <a:rPr lang="ar-JO"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a:t>
            </a:r>
            <a:r>
              <a:rPr lang="ar-AE"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جوانب التي </a:t>
            </a:r>
            <a:r>
              <a:rPr lang="ar-AE"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شكلت "80%" من عدم الرضا.</a:t>
            </a:r>
            <a:endParaRPr lang="en-US"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0" name="TextBox 29"/>
          <p:cNvSpPr txBox="1"/>
          <p:nvPr/>
        </p:nvSpPr>
        <p:spPr>
          <a:xfrm>
            <a:off x="6267450" y="457199"/>
            <a:ext cx="2876550" cy="584775"/>
          </a:xfrm>
          <a:prstGeom prst="rect">
            <a:avLst/>
          </a:prstGeom>
          <a:solidFill>
            <a:srgbClr val="C0A400"/>
          </a:solidFill>
        </p:spPr>
        <p:txBody>
          <a:bodyPr wrap="square" rtlCol="0">
            <a:spAutoFit/>
          </a:bodyPr>
          <a:lstStyle/>
          <a:p>
            <a:pPr algn="just" rtl="1">
              <a:defRPr/>
            </a:pPr>
            <a:r>
              <a:rPr lang="ar-JO" sz="3200" b="1" kern="0"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اسلوب </a:t>
            </a:r>
            <a:r>
              <a:rPr lang="ar-AE" sz="3200" b="1" kern="0"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تحليل </a:t>
            </a:r>
            <a:r>
              <a:rPr lang="ar-AE" sz="3200" b="1" kern="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الدراسة</a:t>
            </a:r>
          </a:p>
        </p:txBody>
      </p:sp>
      <p:sp>
        <p:nvSpPr>
          <p:cNvPr id="39" name="Slide Number Placeholder 9"/>
          <p:cNvSpPr txBox="1">
            <a:spLocks/>
          </p:cNvSpPr>
          <p:nvPr/>
        </p:nvSpPr>
        <p:spPr>
          <a:xfrm>
            <a:off x="32189" y="6459893"/>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6C3D499E-51AF-426A-BBC1-7667D7EFC77F}" type="slidenum">
              <a:rPr lang="ar-SA" sz="1400" b="1" smtClean="0">
                <a:solidFill>
                  <a:srgbClr val="000000">
                    <a:tint val="75000"/>
                  </a:srgbClr>
                </a:solidFill>
              </a:rPr>
              <a:pPr algn="l">
                <a:defRPr/>
              </a:pPr>
              <a:t>3</a:t>
            </a:fld>
            <a:endParaRPr lang="en-US" sz="1400" b="1" dirty="0">
              <a:solidFill>
                <a:srgbClr val="000000">
                  <a:tint val="75000"/>
                </a:srgbClr>
              </a:solidFill>
            </a:endParaRPr>
          </a:p>
        </p:txBody>
      </p:sp>
      <p:sp>
        <p:nvSpPr>
          <p:cNvPr id="36" name="TextBox 35"/>
          <p:cNvSpPr txBox="1"/>
          <p:nvPr/>
        </p:nvSpPr>
        <p:spPr>
          <a:xfrm>
            <a:off x="338351" y="5596583"/>
            <a:ext cx="8229600" cy="369332"/>
          </a:xfrm>
          <a:prstGeom prst="rect">
            <a:avLst/>
          </a:prstGeom>
          <a:noFill/>
        </p:spPr>
        <p:txBody>
          <a:bodyPr wrap="square" rtlCol="0">
            <a:spAutoFit/>
          </a:bodyPr>
          <a:lstStyle/>
          <a:p>
            <a:pPr marL="285750" indent="-285750" algn="just" rtl="1">
              <a:buClr>
                <a:srgbClr val="C0A400"/>
              </a:buClr>
              <a:buFont typeface="Wingdings" pitchFamily="2" charset="2"/>
              <a:buChar char="§"/>
            </a:pPr>
            <a:r>
              <a:rPr lang="ar-AE" b="1" dirty="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تم تحليل </a:t>
            </a:r>
            <a:r>
              <a:rPr lang="ar-JO" b="1" dirty="0" smtClean="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ابرز </a:t>
            </a:r>
            <a:r>
              <a:rPr lang="ar-JO" b="1" dirty="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الملاحظات بحسب كل محور بالدراسة.</a:t>
            </a:r>
          </a:p>
        </p:txBody>
      </p:sp>
      <p:sp>
        <p:nvSpPr>
          <p:cNvPr id="40" name="Rectangle 11"/>
          <p:cNvSpPr>
            <a:spLocks noChangeArrowheads="1"/>
          </p:cNvSpPr>
          <p:nvPr/>
        </p:nvSpPr>
        <p:spPr bwMode="auto">
          <a:xfrm>
            <a:off x="3876675" y="3505200"/>
            <a:ext cx="1428750" cy="40957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spcBef>
                <a:spcPct val="50000"/>
              </a:spcBef>
              <a:defRPr/>
            </a:pPr>
            <a:r>
              <a:rPr lang="en-US" sz="1400" b="1" kern="0" smtClean="0">
                <a:solidFill>
                  <a:sysClr val="windowText" lastClr="000000"/>
                </a:solidFill>
                <a:effectLst>
                  <a:outerShdw blurRad="38100" dist="38100" dir="2700000" algn="tl">
                    <a:srgbClr val="000000">
                      <a:alpha val="43137"/>
                    </a:srgbClr>
                  </a:outerShdw>
                </a:effectLst>
              </a:rPr>
              <a:t>3</a:t>
            </a:r>
          </a:p>
        </p:txBody>
      </p:sp>
      <p:sp>
        <p:nvSpPr>
          <p:cNvPr id="41" name="Rectangle 4"/>
          <p:cNvSpPr>
            <a:spLocks noChangeArrowheads="1"/>
          </p:cNvSpPr>
          <p:nvPr/>
        </p:nvSpPr>
        <p:spPr bwMode="auto">
          <a:xfrm>
            <a:off x="981075" y="3933825"/>
            <a:ext cx="1466850" cy="409575"/>
          </a:xfrm>
          <a:prstGeom prst="rect">
            <a:avLst/>
          </a:prstGeom>
          <a:solidFill>
            <a:srgbClr val="FF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spcBef>
                <a:spcPct val="50000"/>
              </a:spcBef>
              <a:defRPr/>
            </a:pPr>
            <a:r>
              <a:rPr lang="ar-JO" sz="1200" b="1" kern="0" dirty="0" smtClean="0">
                <a:solidFill>
                  <a:srgbClr val="FFFFFF"/>
                </a:solidFill>
                <a:effectLst>
                  <a:outerShdw blurRad="38100" dist="38100" dir="2700000" algn="tl">
                    <a:srgbClr val="000000">
                      <a:alpha val="43137"/>
                    </a:srgbClr>
                  </a:outerShdw>
                </a:effectLst>
              </a:rPr>
              <a:t>لا اوافق بشدةً</a:t>
            </a:r>
            <a:endParaRPr lang="en-US" sz="1200" b="1" kern="0" dirty="0">
              <a:solidFill>
                <a:srgbClr val="FFFFFF"/>
              </a:solidFill>
              <a:effectLst>
                <a:outerShdw blurRad="38100" dist="38100" dir="2700000" algn="tl">
                  <a:srgbClr val="000000">
                    <a:alpha val="43137"/>
                  </a:srgbClr>
                </a:outerShdw>
              </a:effectLst>
            </a:endParaRPr>
          </a:p>
        </p:txBody>
      </p:sp>
      <p:sp>
        <p:nvSpPr>
          <p:cNvPr id="42" name="Rectangle 5"/>
          <p:cNvSpPr>
            <a:spLocks noChangeArrowheads="1"/>
          </p:cNvSpPr>
          <p:nvPr/>
        </p:nvSpPr>
        <p:spPr bwMode="auto">
          <a:xfrm>
            <a:off x="2428875" y="3933825"/>
            <a:ext cx="1466850" cy="409575"/>
          </a:xfrm>
          <a:prstGeom prst="rect">
            <a:avLst/>
          </a:prstGeom>
          <a:solidFill>
            <a:srgbClr val="FF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spcBef>
                <a:spcPct val="50000"/>
              </a:spcBef>
              <a:defRPr/>
            </a:pPr>
            <a:r>
              <a:rPr lang="ar-JO" sz="1200" b="1" kern="0" dirty="0" smtClean="0">
                <a:solidFill>
                  <a:srgbClr val="FFFFFF"/>
                </a:solidFill>
                <a:effectLst>
                  <a:outerShdw blurRad="38100" dist="38100" dir="2700000" algn="tl">
                    <a:srgbClr val="000000">
                      <a:alpha val="43137"/>
                    </a:srgbClr>
                  </a:outerShdw>
                </a:effectLst>
              </a:rPr>
              <a:t>لا اوافق</a:t>
            </a:r>
            <a:endParaRPr lang="en-US" sz="1200" b="1" kern="0" dirty="0" smtClean="0">
              <a:solidFill>
                <a:srgbClr val="FFFFFF"/>
              </a:solidFill>
              <a:effectLst>
                <a:outerShdw blurRad="38100" dist="38100" dir="2700000" algn="tl">
                  <a:srgbClr val="000000">
                    <a:alpha val="43137"/>
                  </a:srgbClr>
                </a:outerShdw>
              </a:effectLst>
            </a:endParaRPr>
          </a:p>
        </p:txBody>
      </p:sp>
      <p:sp>
        <p:nvSpPr>
          <p:cNvPr id="43" name="Rectangle 6"/>
          <p:cNvSpPr>
            <a:spLocks noChangeArrowheads="1"/>
          </p:cNvSpPr>
          <p:nvPr/>
        </p:nvSpPr>
        <p:spPr bwMode="auto">
          <a:xfrm>
            <a:off x="3876675" y="3933825"/>
            <a:ext cx="1466850" cy="409575"/>
          </a:xfrm>
          <a:prstGeom prst="rect">
            <a:avLst/>
          </a:prstGeom>
          <a:solidFill>
            <a:srgbClr val="FFFF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spcBef>
                <a:spcPct val="50000"/>
              </a:spcBef>
              <a:defRPr/>
            </a:pPr>
            <a:r>
              <a:rPr lang="ar-AE" sz="1200" b="1" kern="0" dirty="0" smtClean="0">
                <a:solidFill>
                  <a:sysClr val="windowText" lastClr="000000"/>
                </a:solidFill>
                <a:effectLst>
                  <a:outerShdw blurRad="38100" dist="38100" dir="2700000" algn="tl">
                    <a:srgbClr val="000000">
                      <a:alpha val="43137"/>
                    </a:srgbClr>
                  </a:outerShdw>
                </a:effectLst>
              </a:rPr>
              <a:t>الى حد ما</a:t>
            </a:r>
            <a:endParaRPr lang="en-US" sz="1200" b="1" kern="0" dirty="0" smtClean="0">
              <a:solidFill>
                <a:sysClr val="windowText" lastClr="000000"/>
              </a:solidFill>
              <a:effectLst>
                <a:outerShdw blurRad="38100" dist="38100" dir="2700000" algn="tl">
                  <a:srgbClr val="000000">
                    <a:alpha val="43137"/>
                  </a:srgbClr>
                </a:outerShdw>
              </a:effectLst>
            </a:endParaRPr>
          </a:p>
        </p:txBody>
      </p:sp>
      <p:sp>
        <p:nvSpPr>
          <p:cNvPr id="44" name="Rectangle 7"/>
          <p:cNvSpPr>
            <a:spLocks noChangeArrowheads="1"/>
          </p:cNvSpPr>
          <p:nvPr/>
        </p:nvSpPr>
        <p:spPr bwMode="auto">
          <a:xfrm>
            <a:off x="5324475" y="3933825"/>
            <a:ext cx="1466850" cy="409575"/>
          </a:xfrm>
          <a:prstGeom prst="rect">
            <a:avLst/>
          </a:prstGeom>
          <a:solidFill>
            <a:srgbClr val="0066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spcBef>
                <a:spcPct val="50000"/>
              </a:spcBef>
              <a:defRPr/>
            </a:pPr>
            <a:r>
              <a:rPr lang="ar-JO" sz="1200" b="1" kern="0" dirty="0" smtClean="0">
                <a:solidFill>
                  <a:srgbClr val="FFFFFF"/>
                </a:solidFill>
                <a:effectLst>
                  <a:outerShdw blurRad="38100" dist="38100" dir="2700000" algn="tl">
                    <a:srgbClr val="000000">
                      <a:alpha val="43137"/>
                    </a:srgbClr>
                  </a:outerShdw>
                </a:effectLst>
              </a:rPr>
              <a:t>اوافق</a:t>
            </a:r>
            <a:endParaRPr lang="en-US" sz="1200" b="1" kern="0" dirty="0" smtClean="0">
              <a:solidFill>
                <a:srgbClr val="FFFFFF"/>
              </a:solidFill>
              <a:effectLst>
                <a:outerShdw blurRad="38100" dist="38100" dir="2700000" algn="tl">
                  <a:srgbClr val="000000">
                    <a:alpha val="43137"/>
                  </a:srgbClr>
                </a:outerShdw>
              </a:effectLst>
            </a:endParaRPr>
          </a:p>
        </p:txBody>
      </p:sp>
      <p:sp>
        <p:nvSpPr>
          <p:cNvPr id="45" name="Rectangle 8"/>
          <p:cNvSpPr>
            <a:spLocks noChangeArrowheads="1"/>
          </p:cNvSpPr>
          <p:nvPr/>
        </p:nvSpPr>
        <p:spPr bwMode="auto">
          <a:xfrm>
            <a:off x="6791325" y="3933825"/>
            <a:ext cx="1466850" cy="409575"/>
          </a:xfrm>
          <a:prstGeom prst="rect">
            <a:avLst/>
          </a:prstGeom>
          <a:solidFill>
            <a:srgbClr val="0066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spcBef>
                <a:spcPct val="50000"/>
              </a:spcBef>
              <a:defRPr/>
            </a:pPr>
            <a:r>
              <a:rPr lang="ar-JO" sz="1200" b="1" kern="0" dirty="0" smtClean="0">
                <a:solidFill>
                  <a:srgbClr val="FFFFFF"/>
                </a:solidFill>
                <a:effectLst>
                  <a:outerShdw blurRad="38100" dist="38100" dir="2700000" algn="tl">
                    <a:srgbClr val="000000">
                      <a:alpha val="43137"/>
                    </a:srgbClr>
                  </a:outerShdw>
                </a:effectLst>
              </a:rPr>
              <a:t>اوافق بشدة</a:t>
            </a:r>
            <a:endParaRPr lang="en-US" sz="1200" b="1" kern="0" dirty="0" smtClean="0">
              <a:solidFill>
                <a:srgbClr val="FFFFFF"/>
              </a:solidFill>
              <a:effectLst>
                <a:outerShdw blurRad="38100" dist="38100" dir="2700000" algn="tl">
                  <a:srgbClr val="000000">
                    <a:alpha val="43137"/>
                  </a:srgbClr>
                </a:outerShdw>
              </a:effectLst>
            </a:endParaRPr>
          </a:p>
        </p:txBody>
      </p:sp>
      <p:sp>
        <p:nvSpPr>
          <p:cNvPr id="46" name="Rectangle 9"/>
          <p:cNvSpPr>
            <a:spLocks noChangeArrowheads="1"/>
          </p:cNvSpPr>
          <p:nvPr/>
        </p:nvSpPr>
        <p:spPr bwMode="auto">
          <a:xfrm>
            <a:off x="981075" y="3505200"/>
            <a:ext cx="1447800" cy="40957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spcBef>
                <a:spcPct val="50000"/>
              </a:spcBef>
              <a:defRPr/>
            </a:pPr>
            <a:r>
              <a:rPr lang="en-US" sz="1400" b="1" kern="0" smtClean="0">
                <a:solidFill>
                  <a:sysClr val="windowText" lastClr="000000"/>
                </a:solidFill>
                <a:effectLst>
                  <a:outerShdw blurRad="38100" dist="38100" dir="2700000" algn="tl">
                    <a:srgbClr val="000000">
                      <a:alpha val="43137"/>
                    </a:srgbClr>
                  </a:outerShdw>
                </a:effectLst>
              </a:rPr>
              <a:t>1</a:t>
            </a:r>
          </a:p>
        </p:txBody>
      </p:sp>
      <p:sp>
        <p:nvSpPr>
          <p:cNvPr id="47" name="Rectangle 10"/>
          <p:cNvSpPr>
            <a:spLocks noChangeArrowheads="1"/>
          </p:cNvSpPr>
          <p:nvPr/>
        </p:nvSpPr>
        <p:spPr bwMode="auto">
          <a:xfrm>
            <a:off x="2418024" y="3505200"/>
            <a:ext cx="1447800" cy="40957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spcBef>
                <a:spcPct val="50000"/>
              </a:spcBef>
              <a:defRPr/>
            </a:pPr>
            <a:r>
              <a:rPr lang="en-US" sz="1400" b="1" kern="0" dirty="0" smtClean="0">
                <a:solidFill>
                  <a:sysClr val="windowText" lastClr="000000"/>
                </a:solidFill>
                <a:effectLst>
                  <a:outerShdw blurRad="38100" dist="38100" dir="2700000" algn="tl">
                    <a:srgbClr val="000000">
                      <a:alpha val="43137"/>
                    </a:srgbClr>
                  </a:outerShdw>
                </a:effectLst>
              </a:rPr>
              <a:t>2</a:t>
            </a:r>
          </a:p>
        </p:txBody>
      </p:sp>
      <p:sp>
        <p:nvSpPr>
          <p:cNvPr id="48" name="Rectangle 13"/>
          <p:cNvSpPr>
            <a:spLocks noChangeArrowheads="1"/>
          </p:cNvSpPr>
          <p:nvPr/>
        </p:nvSpPr>
        <p:spPr bwMode="auto">
          <a:xfrm>
            <a:off x="6791325" y="3505200"/>
            <a:ext cx="1466850" cy="40957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spcBef>
                <a:spcPct val="50000"/>
              </a:spcBef>
              <a:defRPr/>
            </a:pPr>
            <a:r>
              <a:rPr lang="en-US" sz="1400" b="1" kern="0" dirty="0" smtClean="0">
                <a:solidFill>
                  <a:sysClr val="windowText" lastClr="000000"/>
                </a:solidFill>
                <a:effectLst>
                  <a:outerShdw blurRad="38100" dist="38100" dir="2700000" algn="tl">
                    <a:srgbClr val="000000">
                      <a:alpha val="43137"/>
                    </a:srgbClr>
                  </a:outerShdw>
                </a:effectLst>
              </a:rPr>
              <a:t>5</a:t>
            </a:r>
          </a:p>
        </p:txBody>
      </p:sp>
      <p:sp>
        <p:nvSpPr>
          <p:cNvPr id="49" name="Rectangle 12"/>
          <p:cNvSpPr>
            <a:spLocks noChangeArrowheads="1"/>
          </p:cNvSpPr>
          <p:nvPr/>
        </p:nvSpPr>
        <p:spPr bwMode="auto">
          <a:xfrm>
            <a:off x="5305425" y="3505200"/>
            <a:ext cx="1485900" cy="40957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spcBef>
                <a:spcPct val="50000"/>
              </a:spcBef>
              <a:defRPr/>
            </a:pPr>
            <a:r>
              <a:rPr lang="en-US" sz="1400" b="1" kern="0" smtClean="0">
                <a:solidFill>
                  <a:sysClr val="windowText" lastClr="000000"/>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2512737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8134" y="457198"/>
            <a:ext cx="8745159" cy="584775"/>
          </a:xfrm>
          <a:prstGeom prst="rect">
            <a:avLst/>
          </a:prstGeom>
          <a:solidFill>
            <a:srgbClr val="C0A400"/>
          </a:solidFill>
        </p:spPr>
        <p:txBody>
          <a:bodyPr wrap="square" rtlCol="0">
            <a:spAutoFit/>
          </a:bodyPr>
          <a:lstStyle/>
          <a:p>
            <a:pPr lvl="0" algn="r" defTabSz="914400" rtl="1">
              <a:defRPr/>
            </a:pPr>
            <a:r>
              <a:rPr lang="ar-JO" sz="3200" kern="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النتائج الاجمالية للرضا </a:t>
            </a:r>
            <a:r>
              <a:rPr lang="ar-AE" sz="3200" kern="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العام عن </a:t>
            </a:r>
            <a:r>
              <a:rPr lang="ar-JO" sz="3200" kern="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الوعي الثقافي </a:t>
            </a:r>
            <a:r>
              <a:rPr lang="ar-AE" sz="3200" kern="0" dirty="0" smtClean="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بين أ</a:t>
            </a:r>
            <a:r>
              <a:rPr lang="ar-JO" sz="3200" kern="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فراد المجتمع</a:t>
            </a:r>
            <a:r>
              <a:rPr lang="ar-AE" sz="3200" kern="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 2015</a:t>
            </a:r>
            <a:endParaRPr lang="en-US" sz="3200" kern="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TextBox 7"/>
          <p:cNvSpPr txBox="1"/>
          <p:nvPr/>
        </p:nvSpPr>
        <p:spPr>
          <a:xfrm>
            <a:off x="175145" y="4949754"/>
            <a:ext cx="8761771" cy="807913"/>
          </a:xfrm>
          <a:prstGeom prst="rect">
            <a:avLst/>
          </a:prstGeom>
          <a:noFill/>
        </p:spPr>
        <p:txBody>
          <a:bodyPr wrap="square" rtlCol="0">
            <a:spAutoFit/>
          </a:bodyPr>
          <a:lstStyle/>
          <a:p>
            <a:pPr marL="285750" marR="0" lvl="0" indent="-285750" algn="just" defTabSz="914400" rtl="1" eaLnBrk="1" fontAlgn="auto" latinLnBrk="0" hangingPunct="1">
              <a:lnSpc>
                <a:spcPct val="100000"/>
              </a:lnSpc>
              <a:spcBef>
                <a:spcPts val="0"/>
              </a:spcBef>
              <a:spcAft>
                <a:spcPts val="0"/>
              </a:spcAft>
              <a:buClr>
                <a:srgbClr val="C0A400"/>
              </a:buClr>
              <a:buSzTx/>
              <a:buFont typeface="Wingdings" pitchFamily="2" charset="2"/>
              <a:buChar char="§"/>
              <a:tabLst/>
              <a:defRPr/>
            </a:pPr>
            <a:r>
              <a:rPr kumimoji="0" lang="ar-JO" sz="1800" b="1" i="0" u="none" strike="noStrike" kern="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Sakkal Majalla" pitchFamily="2" charset="-78"/>
                <a:cs typeface="Sakkal Majalla" pitchFamily="2" charset="-78"/>
              </a:rPr>
              <a:t>النتائج الاجمالية </a:t>
            </a:r>
            <a:r>
              <a:rPr lang="ar-AE" b="1" kern="0" dirty="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rPr>
              <a:t> </a:t>
            </a:r>
            <a:r>
              <a:rPr lang="ar-AE" b="1" kern="0"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rPr>
              <a:t>الوعي الثقافي لدى أفراد المجتمع</a:t>
            </a:r>
            <a:r>
              <a:rPr lang="ar-SA" b="1" kern="0"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rPr>
              <a:t>، حيث</a:t>
            </a:r>
            <a:r>
              <a:rPr lang="ar-AE" b="1" kern="0"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rPr>
              <a:t> إن</a:t>
            </a:r>
            <a:r>
              <a:rPr lang="ar-SA" b="1" kern="0"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rPr>
              <a:t> نسبة الرضا </a:t>
            </a:r>
            <a:r>
              <a:rPr lang="ar-AE" b="1" kern="0"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rPr>
              <a:t>94.53% خلال العام 2015 .</a:t>
            </a:r>
          </a:p>
          <a:p>
            <a:pPr marL="285750" marR="0" lvl="0" indent="-285750" algn="just" defTabSz="914400" rtl="1" eaLnBrk="1" fontAlgn="auto" latinLnBrk="0" hangingPunct="1">
              <a:lnSpc>
                <a:spcPct val="100000"/>
              </a:lnSpc>
              <a:spcBef>
                <a:spcPts val="0"/>
              </a:spcBef>
              <a:spcAft>
                <a:spcPts val="0"/>
              </a:spcAft>
              <a:buClr>
                <a:srgbClr val="C0A400"/>
              </a:buClr>
              <a:buSzTx/>
              <a:buFont typeface="Wingdings" pitchFamily="2" charset="2"/>
              <a:buChar char="§"/>
              <a:tabLst/>
              <a:defRPr/>
            </a:pPr>
            <a:endParaRPr lang="ar-AE" b="1" kern="0"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endParaRPr>
          </a:p>
          <a:p>
            <a:pPr marL="285750" marR="0" lvl="0" indent="-285750" algn="just" defTabSz="914400" rtl="1" eaLnBrk="1" fontAlgn="auto" latinLnBrk="0" hangingPunct="1">
              <a:lnSpc>
                <a:spcPct val="100000"/>
              </a:lnSpc>
              <a:spcBef>
                <a:spcPts val="0"/>
              </a:spcBef>
              <a:spcAft>
                <a:spcPts val="0"/>
              </a:spcAft>
              <a:buClr>
                <a:srgbClr val="C0A400"/>
              </a:buClr>
              <a:buSzTx/>
              <a:buFont typeface="Wingdings" pitchFamily="2" charset="2"/>
              <a:buChar char="§"/>
              <a:tabLst/>
              <a:defRPr/>
            </a:pPr>
            <a:endParaRPr kumimoji="0" lang="ar-JO" sz="1050" b="1" i="0" u="none" strike="noStrike" kern="0" cap="none" spc="0" normalizeH="0" baseline="0" noProof="0" dirty="0" smtClean="0">
              <a:ln>
                <a:noFill/>
              </a:ln>
              <a:solidFill>
                <a:srgbClr val="000000">
                  <a:lumMod val="95000"/>
                  <a:lumOff val="5000"/>
                </a:srgbClr>
              </a:solidFill>
              <a:effectLst>
                <a:outerShdw blurRad="38100" dist="38100" dir="2700000" algn="tl">
                  <a:srgbClr val="000000">
                    <a:alpha val="43137"/>
                  </a:srgbClr>
                </a:outerShdw>
              </a:effectLst>
              <a:uLnTx/>
              <a:uFillTx/>
              <a:latin typeface="Sakkal Majalla" pitchFamily="2" charset="-78"/>
              <a:cs typeface="Sakkal Majalla" pitchFamily="2" charset="-78"/>
            </a:endParaRPr>
          </a:p>
        </p:txBody>
      </p:sp>
      <p:graphicFrame>
        <p:nvGraphicFramePr>
          <p:cNvPr id="5" name="Chart 4"/>
          <p:cNvGraphicFramePr>
            <a:graphicFrameLocks/>
          </p:cNvGraphicFramePr>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71731" y="5482822"/>
            <a:ext cx="8761771" cy="538609"/>
          </a:xfrm>
          <a:prstGeom prst="rect">
            <a:avLst/>
          </a:prstGeom>
          <a:noFill/>
        </p:spPr>
        <p:txBody>
          <a:bodyPr wrap="square" rtlCol="0">
            <a:spAutoFit/>
          </a:bodyPr>
          <a:lstStyle/>
          <a:p>
            <a:pPr marL="285750" indent="-285750" algn="just" rtl="1">
              <a:buClr>
                <a:srgbClr val="C0A400"/>
              </a:buClr>
              <a:buFont typeface="Wingdings" pitchFamily="2" charset="2"/>
              <a:buChar char="§"/>
            </a:pPr>
            <a:r>
              <a:rPr lang="ar-JO"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تم تحقيق المستهدف الخاص بنسبة الوعي الثقافي لأفراد المجتمع سواءً على المستوى الاجمالي او على مستوى محاور الدراسة.</a:t>
            </a:r>
          </a:p>
          <a:p>
            <a:pPr algn="just" rtl="1">
              <a:buClr>
                <a:srgbClr val="C0A400"/>
              </a:buClr>
            </a:pPr>
            <a:endParaRPr lang="ar-JO" sz="1100" b="1" dirty="0" smtClean="0">
              <a:solidFill>
                <a:schemeClr val="tx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1254330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76200" y="2514600"/>
            <a:ext cx="8610600" cy="1447800"/>
          </a:xfrm>
          <a:prstGeom prst="roundRect">
            <a:avLst/>
          </a:prstGeom>
          <a:solidFill>
            <a:schemeClr val="bg1">
              <a:lumMod val="95000"/>
            </a:schemeClr>
          </a:solidFill>
          <a:ln>
            <a:solidFill>
              <a:srgbClr val="FFC000"/>
            </a:solid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title"/>
          </p:nvPr>
        </p:nvSpPr>
        <p:spPr>
          <a:xfrm>
            <a:off x="457200" y="3051959"/>
            <a:ext cx="8229600" cy="1149927"/>
          </a:xfrm>
        </p:spPr>
        <p:txBody>
          <a:bodyPr>
            <a:normAutofit fontScale="90000"/>
          </a:bodyPr>
          <a:lstStyle/>
          <a:p>
            <a:r>
              <a:rPr lang="ar-JO" sz="3600" b="1" dirty="0">
                <a:effectLst>
                  <a:outerShdw blurRad="38100" dist="38100" dir="2700000" algn="tl">
                    <a:srgbClr val="000000">
                      <a:alpha val="43137"/>
                    </a:srgbClr>
                  </a:outerShdw>
                </a:effectLst>
                <a:latin typeface="Sakkal Majalla" pitchFamily="2" charset="-78"/>
                <a:cs typeface="Sakkal Majalla" pitchFamily="2" charset="-78"/>
              </a:rPr>
              <a:t>نتائج </a:t>
            </a:r>
            <a:r>
              <a:rPr lang="ar-AE" sz="3600" b="1" dirty="0">
                <a:effectLst>
                  <a:outerShdw blurRad="38100" dist="38100" dir="2700000" algn="tl">
                    <a:srgbClr val="000000">
                      <a:alpha val="43137"/>
                    </a:srgbClr>
                  </a:outerShdw>
                </a:effectLst>
                <a:latin typeface="Sakkal Majalla" pitchFamily="2" charset="-78"/>
                <a:cs typeface="Sakkal Majalla" pitchFamily="2" charset="-78"/>
              </a:rPr>
              <a:t>وعي </a:t>
            </a:r>
            <a:r>
              <a:rPr lang="ar-JO" sz="3600" b="1" dirty="0">
                <a:effectLst>
                  <a:outerShdw blurRad="38100" dist="38100" dir="2700000" algn="tl">
                    <a:srgbClr val="000000">
                      <a:alpha val="43137"/>
                    </a:srgbClr>
                  </a:outerShdw>
                </a:effectLst>
                <a:latin typeface="Sakkal Majalla" pitchFamily="2" charset="-78"/>
                <a:cs typeface="Sakkal Majalla" pitchFamily="2" charset="-78"/>
              </a:rPr>
              <a:t>الوعي الثقافي </a:t>
            </a:r>
            <a:r>
              <a:rPr lang="ar-AE" sz="3600" b="1" dirty="0" smtClean="0">
                <a:effectLst>
                  <a:outerShdw blurRad="38100" dist="38100" dir="2700000" algn="tl">
                    <a:srgbClr val="000000">
                      <a:alpha val="43137"/>
                    </a:srgbClr>
                  </a:outerShdw>
                </a:effectLst>
                <a:latin typeface="Sakkal Majalla" pitchFamily="2" charset="-78"/>
                <a:cs typeface="Sakkal Majalla" pitchFamily="2" charset="-78"/>
              </a:rPr>
              <a:t>بين أ</a:t>
            </a:r>
            <a:r>
              <a:rPr lang="ar-JO" sz="3600" b="1" dirty="0">
                <a:effectLst>
                  <a:outerShdw blurRad="38100" dist="38100" dir="2700000" algn="tl">
                    <a:srgbClr val="000000">
                      <a:alpha val="43137"/>
                    </a:srgbClr>
                  </a:outerShdw>
                </a:effectLst>
                <a:latin typeface="Sakkal Majalla" pitchFamily="2" charset="-78"/>
                <a:cs typeface="Sakkal Majalla" pitchFamily="2" charset="-78"/>
              </a:rPr>
              <a:t>فراد المجتمع</a:t>
            </a:r>
            <a:r>
              <a:rPr lang="ar-AE" sz="3600" b="1" dirty="0">
                <a:effectLst>
                  <a:outerShdw blurRad="38100" dist="38100" dir="2700000" algn="tl">
                    <a:srgbClr val="000000">
                      <a:alpha val="43137"/>
                    </a:srgbClr>
                  </a:outerShdw>
                </a:effectLst>
                <a:latin typeface="Sakkal Majalla" pitchFamily="2" charset="-78"/>
                <a:cs typeface="Sakkal Majalla" pitchFamily="2" charset="-78"/>
              </a:rPr>
              <a:t> 2015</a:t>
            </a:r>
            <a:r>
              <a:rPr lang="ar-SA" sz="3600" b="1" dirty="0">
                <a:solidFill>
                  <a:srgbClr val="A67930"/>
                </a:solidFill>
                <a:latin typeface="Arial"/>
              </a:rPr>
              <a:t/>
            </a:r>
            <a:br>
              <a:rPr lang="ar-SA" sz="3600" b="1" dirty="0">
                <a:solidFill>
                  <a:srgbClr val="A67930"/>
                </a:solidFill>
                <a:latin typeface="Arial"/>
              </a:rPr>
            </a:br>
            <a:r>
              <a:rPr lang="ar-JO" sz="3600" b="1" dirty="0" smtClean="0">
                <a:effectLst>
                  <a:outerShdw blurRad="38100" dist="38100" dir="2700000" algn="tl">
                    <a:srgbClr val="000000">
                      <a:alpha val="43137"/>
                    </a:srgbClr>
                  </a:outerShdw>
                </a:effectLst>
                <a:latin typeface="Sakkal Majalla" pitchFamily="2" charset="-78"/>
                <a:cs typeface="Sakkal Majalla" pitchFamily="2" charset="-78"/>
              </a:rPr>
              <a:t/>
            </a:r>
            <a:br>
              <a:rPr lang="ar-JO" sz="3600" b="1" dirty="0" smtClean="0">
                <a:effectLst>
                  <a:outerShdw blurRad="38100" dist="38100" dir="2700000" algn="tl">
                    <a:srgbClr val="000000">
                      <a:alpha val="43137"/>
                    </a:srgbClr>
                  </a:outerShdw>
                </a:effectLst>
                <a:latin typeface="Sakkal Majalla" pitchFamily="2" charset="-78"/>
                <a:cs typeface="Sakkal Majalla" pitchFamily="2" charset="-78"/>
              </a:rPr>
            </a:br>
            <a:endParaRPr lang="en-US" sz="28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Slide Number Placeholder 2"/>
          <p:cNvSpPr>
            <a:spLocks noGrp="1"/>
          </p:cNvSpPr>
          <p:nvPr>
            <p:ph type="sldNum" sz="quarter" idx="12"/>
          </p:nvPr>
        </p:nvSpPr>
        <p:spPr/>
        <p:txBody>
          <a:bodyPr/>
          <a:lstStyle/>
          <a:p>
            <a:pPr>
              <a:defRPr/>
            </a:pPr>
            <a:fld id="{5ADD4282-2A40-4FF7-BBC6-7ABC956B70C9}" type="slidenum">
              <a:rPr lang="ar-SA" smtClean="0">
                <a:solidFill>
                  <a:srgbClr val="000000"/>
                </a:solidFill>
              </a:rPr>
              <a:pPr>
                <a:defRPr/>
              </a:pPr>
              <a:t>5</a:t>
            </a:fld>
            <a:endParaRPr lang="en-US">
              <a:solidFill>
                <a:srgbClr val="000000"/>
              </a:solidFill>
            </a:endParaRPr>
          </a:p>
        </p:txBody>
      </p:sp>
      <p:sp>
        <p:nvSpPr>
          <p:cNvPr id="5" name="Rounded Rectangle 4"/>
          <p:cNvSpPr/>
          <p:nvPr/>
        </p:nvSpPr>
        <p:spPr bwMode="auto">
          <a:xfrm>
            <a:off x="5753669" y="4291651"/>
            <a:ext cx="3048000" cy="1254125"/>
          </a:xfrm>
          <a:prstGeom prst="roundRect">
            <a:avLst/>
          </a:prstGeom>
          <a:solidFill>
            <a:schemeClr val="bg1">
              <a:lumMod val="95000"/>
            </a:schemeClr>
          </a:solidFill>
          <a:ln>
            <a:solidFill>
              <a:srgbClr val="9A0000"/>
            </a:solid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r" rtl="1" eaLnBrk="0" fontAlgn="base" hangingPunct="0">
              <a:spcBef>
                <a:spcPct val="0"/>
              </a:spcBef>
              <a:spcAft>
                <a:spcPct val="0"/>
              </a:spcAft>
            </a:pPr>
            <a:r>
              <a:rPr lang="ar-JO" b="1" dirty="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t>1- تحليل النتائج بحسب الديموغرافيات</a:t>
            </a:r>
            <a:br>
              <a:rPr lang="ar-JO" b="1" dirty="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br>
            <a:r>
              <a:rPr lang="ar-JO" b="1" dirty="0" smtClean="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t>2- تحليل </a:t>
            </a:r>
            <a:r>
              <a:rPr lang="ar-JO" b="1" dirty="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t>النتائج بحسب </a:t>
            </a:r>
            <a:r>
              <a:rPr lang="ar-AE" b="1" dirty="0" smtClean="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t>أسئلة الاستبيان</a:t>
            </a:r>
            <a:endParaRPr lang="ar-SA" b="1" dirty="0" smtClean="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endParaRPr>
          </a:p>
          <a:p>
            <a:pPr algn="r" rtl="1" eaLnBrk="0" fontAlgn="base" hangingPunct="0">
              <a:spcBef>
                <a:spcPct val="0"/>
              </a:spcBef>
              <a:spcAft>
                <a:spcPct val="0"/>
              </a:spcAft>
            </a:pPr>
            <a:r>
              <a:rPr lang="ar-SA" b="1" dirty="0" smtClean="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t>3- </a:t>
            </a:r>
            <a:r>
              <a:rPr lang="ar-SA" b="1" dirty="0" smtClean="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t>التوصيات</a:t>
            </a:r>
            <a:endParaRPr lang="ar-AE" b="1" dirty="0" smtClean="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endParaRPr>
          </a:p>
          <a:p>
            <a:pPr algn="r" rtl="1" eaLnBrk="0" fontAlgn="base" hangingPunct="0">
              <a:spcBef>
                <a:spcPct val="0"/>
              </a:spcBef>
              <a:spcAft>
                <a:spcPct val="0"/>
              </a:spcAft>
            </a:pPr>
            <a:r>
              <a:rPr lang="ar-JO" b="1" dirty="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t/>
            </a:r>
            <a:br>
              <a:rPr lang="ar-JO" b="1" dirty="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br>
            <a:endParaRPr lang="en-US" b="1" dirty="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endParaRPr>
          </a:p>
        </p:txBody>
      </p:sp>
    </p:spTree>
    <p:extLst>
      <p:ext uri="{BB962C8B-B14F-4D97-AF65-F5344CB8AC3E}">
        <p14:creationId xmlns:p14="http://schemas.microsoft.com/office/powerpoint/2010/main" val="1960465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09800" y="152400"/>
            <a:ext cx="6934200" cy="569387"/>
          </a:xfrm>
          <a:prstGeom prst="rect">
            <a:avLst/>
          </a:prstGeom>
          <a:solidFill>
            <a:srgbClr val="C0A400"/>
          </a:solidFill>
        </p:spPr>
        <p:txBody>
          <a:bodyPr wrap="square" rtlCol="0">
            <a:spAutoFit/>
          </a:bodyPr>
          <a:lstStyle/>
          <a:p>
            <a:pPr algn="r" rtl="1">
              <a:defRPr/>
            </a:pPr>
            <a:r>
              <a:rPr lang="ar-JO"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النتائج الاجمالية </a:t>
            </a:r>
            <a:r>
              <a:rPr lang="ar-JO" sz="3100" dirty="0" smtClean="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للوعي الثقافي لأفراد بحسب الديموغرافيات</a:t>
            </a:r>
            <a:endParaRPr lang="en-US"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 name="Slide Number Placeholder 1"/>
          <p:cNvSpPr>
            <a:spLocks noGrp="1"/>
          </p:cNvSpPr>
          <p:nvPr>
            <p:ph type="sldNum" sz="quarter" idx="12"/>
          </p:nvPr>
        </p:nvSpPr>
        <p:spPr>
          <a:xfrm>
            <a:off x="76200" y="6054686"/>
            <a:ext cx="2133600" cy="476250"/>
          </a:xfrm>
        </p:spPr>
        <p:txBody>
          <a:bodyPr anchor="b"/>
          <a:lstStyle/>
          <a:p>
            <a:pPr>
              <a:defRPr/>
            </a:pPr>
            <a:fld id="{5ADD4282-2A40-4FF7-BBC6-7ABC956B70C9}" type="slidenum">
              <a:rPr lang="ar-SA" smtClean="0">
                <a:solidFill>
                  <a:srgbClr val="000000"/>
                </a:solidFill>
              </a:rPr>
              <a:pPr>
                <a:defRPr/>
              </a:pPr>
              <a:t>6</a:t>
            </a:fld>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1842272594"/>
              </p:ext>
            </p:extLst>
          </p:nvPr>
        </p:nvGraphicFramePr>
        <p:xfrm>
          <a:off x="2618509" y="1027577"/>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28800" y="4800600"/>
            <a:ext cx="5867400" cy="369332"/>
          </a:xfrm>
          <a:prstGeom prst="rect">
            <a:avLst/>
          </a:prstGeom>
        </p:spPr>
        <p:txBody>
          <a:bodyPr wrap="square">
            <a:spAutoFit/>
          </a:bodyPr>
          <a:lstStyle/>
          <a:p>
            <a:pPr marL="285750" indent="-285750" algn="r" rtl="1">
              <a:buFont typeface="Wingdings" pitchFamily="2" charset="2"/>
              <a:buChar char="v"/>
            </a:pP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يمثل الرسم البياني نسب</a:t>
            </a:r>
            <a:r>
              <a:rPr lang="en-US"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المشاركين في الاستبيان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حسب</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الجنسية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endParaRPr lang="en-US" dirty="0"/>
          </a:p>
        </p:txBody>
      </p:sp>
    </p:spTree>
    <p:extLst>
      <p:ext uri="{BB962C8B-B14F-4D97-AF65-F5344CB8AC3E}">
        <p14:creationId xmlns:p14="http://schemas.microsoft.com/office/powerpoint/2010/main" val="504367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09800" y="152400"/>
            <a:ext cx="6934200" cy="569387"/>
          </a:xfrm>
          <a:prstGeom prst="rect">
            <a:avLst/>
          </a:prstGeom>
          <a:solidFill>
            <a:srgbClr val="C0A400"/>
          </a:solidFill>
        </p:spPr>
        <p:txBody>
          <a:bodyPr wrap="square" rtlCol="0">
            <a:spAutoFit/>
          </a:bodyPr>
          <a:lstStyle/>
          <a:p>
            <a:pPr algn="r" rtl="1">
              <a:defRPr/>
            </a:pPr>
            <a:r>
              <a:rPr lang="ar-JO"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النتائج الاجمالية </a:t>
            </a:r>
            <a:r>
              <a:rPr lang="ar-JO" sz="3100" dirty="0" smtClean="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للوعي الثقافي لأفراد بحسب الديموغرافيات</a:t>
            </a:r>
            <a:endParaRPr lang="en-US"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 name="Slide Number Placeholder 1"/>
          <p:cNvSpPr>
            <a:spLocks noGrp="1"/>
          </p:cNvSpPr>
          <p:nvPr>
            <p:ph type="sldNum" sz="quarter" idx="12"/>
          </p:nvPr>
        </p:nvSpPr>
        <p:spPr/>
        <p:txBody>
          <a:bodyPr/>
          <a:lstStyle/>
          <a:p>
            <a:pPr>
              <a:defRPr/>
            </a:pPr>
            <a:fld id="{5ADD4282-2A40-4FF7-BBC6-7ABC956B70C9}" type="slidenum">
              <a:rPr lang="ar-SA" smtClean="0">
                <a:solidFill>
                  <a:srgbClr val="000000"/>
                </a:solidFill>
              </a:rPr>
              <a:pPr>
                <a:defRPr/>
              </a:pPr>
              <a:t>7</a:t>
            </a:fld>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2018887110"/>
              </p:ext>
            </p:extLst>
          </p:nvPr>
        </p:nvGraphicFramePr>
        <p:xfrm>
          <a:off x="2613304" y="2009899"/>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28800" y="4800600"/>
            <a:ext cx="5867400" cy="369332"/>
          </a:xfrm>
          <a:prstGeom prst="rect">
            <a:avLst/>
          </a:prstGeom>
        </p:spPr>
        <p:txBody>
          <a:bodyPr wrap="square">
            <a:spAutoFit/>
          </a:bodyPr>
          <a:lstStyle/>
          <a:p>
            <a:pPr marL="285750" indent="-285750" algn="r" rtl="1">
              <a:buFont typeface="Wingdings" pitchFamily="2" charset="2"/>
              <a:buChar char="v"/>
            </a:pP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يمثل الرسم البياني نسب</a:t>
            </a:r>
            <a:r>
              <a:rPr lang="en-US"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المشاركين في الاستبيان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حسب</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نوع</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الجنس. </a:t>
            </a:r>
            <a:endParaRPr lang="en-US" dirty="0"/>
          </a:p>
        </p:txBody>
      </p:sp>
    </p:spTree>
    <p:extLst>
      <p:ext uri="{BB962C8B-B14F-4D97-AF65-F5344CB8AC3E}">
        <p14:creationId xmlns:p14="http://schemas.microsoft.com/office/powerpoint/2010/main" val="2651867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09800" y="228600"/>
            <a:ext cx="6934200" cy="569387"/>
          </a:xfrm>
          <a:prstGeom prst="rect">
            <a:avLst/>
          </a:prstGeom>
          <a:solidFill>
            <a:srgbClr val="C0A400"/>
          </a:solidFill>
        </p:spPr>
        <p:txBody>
          <a:bodyPr wrap="square" rtlCol="0">
            <a:spAutoFit/>
          </a:bodyPr>
          <a:lstStyle/>
          <a:p>
            <a:pPr algn="r" rtl="1">
              <a:defRPr/>
            </a:pPr>
            <a:r>
              <a:rPr lang="ar-JO"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النتائج الاجمالية </a:t>
            </a:r>
            <a:r>
              <a:rPr lang="ar-JO" sz="3100" dirty="0" smtClean="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للوعي الثقافي لأفراد بحسب الديموغرافيات</a:t>
            </a:r>
            <a:endParaRPr lang="en-US"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 name="Slide Number Placeholder 1"/>
          <p:cNvSpPr>
            <a:spLocks noGrp="1"/>
          </p:cNvSpPr>
          <p:nvPr>
            <p:ph type="sldNum" sz="quarter" idx="12"/>
          </p:nvPr>
        </p:nvSpPr>
        <p:spPr>
          <a:xfrm>
            <a:off x="152400" y="6333264"/>
            <a:ext cx="2133600" cy="476250"/>
          </a:xfrm>
        </p:spPr>
        <p:txBody>
          <a:bodyPr/>
          <a:lstStyle/>
          <a:p>
            <a:pPr>
              <a:defRPr/>
            </a:pPr>
            <a:fld id="{5ADD4282-2A40-4FF7-BBC6-7ABC956B70C9}" type="slidenum">
              <a:rPr lang="ar-SA" smtClean="0">
                <a:solidFill>
                  <a:srgbClr val="000000"/>
                </a:solidFill>
              </a:rPr>
              <a:pPr>
                <a:defRPr/>
              </a:pPr>
              <a:t>8</a:t>
            </a:fld>
            <a:endParaRPr lang="en-US" dirty="0">
              <a:solidFill>
                <a:srgbClr val="000000"/>
              </a:solidFill>
            </a:endParaRPr>
          </a:p>
        </p:txBody>
      </p:sp>
      <p:graphicFrame>
        <p:nvGraphicFramePr>
          <p:cNvPr id="5" name="Chart 4"/>
          <p:cNvGraphicFramePr>
            <a:graphicFrameLocks/>
          </p:cNvGraphicFramePr>
          <p:nvPr>
            <p:extLst>
              <p:ext uri="{D42A27DB-BD31-4B8C-83A1-F6EECF244321}">
                <p14:modId xmlns:p14="http://schemas.microsoft.com/office/powerpoint/2010/main" val="3958061489"/>
              </p:ext>
            </p:extLst>
          </p:nvPr>
        </p:nvGraphicFramePr>
        <p:xfrm>
          <a:off x="2487880" y="96487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828800" y="4800600"/>
            <a:ext cx="5867400" cy="369332"/>
          </a:xfrm>
          <a:prstGeom prst="rect">
            <a:avLst/>
          </a:prstGeom>
        </p:spPr>
        <p:txBody>
          <a:bodyPr wrap="square">
            <a:spAutoFit/>
          </a:bodyPr>
          <a:lstStyle/>
          <a:p>
            <a:pPr marL="285750" indent="-285750" algn="r" rtl="1">
              <a:buFont typeface="Wingdings" pitchFamily="2" charset="2"/>
              <a:buChar char="v"/>
            </a:pP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يمثل الرسم البياني نسب</a:t>
            </a:r>
            <a:r>
              <a:rPr lang="en-US"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المشاركين في الاستبيان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حسب</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نوع</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العمر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endParaRPr lang="en-US" dirty="0"/>
          </a:p>
        </p:txBody>
      </p:sp>
    </p:spTree>
    <p:extLst>
      <p:ext uri="{BB962C8B-B14F-4D97-AF65-F5344CB8AC3E}">
        <p14:creationId xmlns:p14="http://schemas.microsoft.com/office/powerpoint/2010/main" val="435060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09800" y="152400"/>
            <a:ext cx="6934200" cy="569387"/>
          </a:xfrm>
          <a:prstGeom prst="rect">
            <a:avLst/>
          </a:prstGeom>
          <a:solidFill>
            <a:srgbClr val="C0A400"/>
          </a:solidFill>
        </p:spPr>
        <p:txBody>
          <a:bodyPr wrap="square" rtlCol="0">
            <a:spAutoFit/>
          </a:bodyPr>
          <a:lstStyle/>
          <a:p>
            <a:pPr algn="r" rtl="1">
              <a:defRPr/>
            </a:pPr>
            <a:r>
              <a:rPr lang="ar-JO"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النتائج الاجمالية </a:t>
            </a:r>
            <a:r>
              <a:rPr lang="ar-JO" sz="3100" dirty="0" smtClean="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للوعي الثقافي لأفراد بحسب الديموغرافيات</a:t>
            </a:r>
            <a:endParaRPr lang="en-US"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 name="Slide Number Placeholder 1"/>
          <p:cNvSpPr>
            <a:spLocks noGrp="1"/>
          </p:cNvSpPr>
          <p:nvPr>
            <p:ph type="sldNum" sz="quarter" idx="12"/>
          </p:nvPr>
        </p:nvSpPr>
        <p:spPr>
          <a:xfrm>
            <a:off x="152400" y="6333264"/>
            <a:ext cx="2133600" cy="476250"/>
          </a:xfrm>
        </p:spPr>
        <p:txBody>
          <a:bodyPr/>
          <a:lstStyle/>
          <a:p>
            <a:pPr>
              <a:defRPr/>
            </a:pPr>
            <a:fld id="{5ADD4282-2A40-4FF7-BBC6-7ABC956B70C9}" type="slidenum">
              <a:rPr lang="ar-SA" smtClean="0">
                <a:solidFill>
                  <a:srgbClr val="000000"/>
                </a:solidFill>
              </a:rPr>
              <a:pPr>
                <a:defRPr/>
              </a:pPr>
              <a:t>9</a:t>
            </a:fld>
            <a:endParaRPr lang="en-US" dirty="0">
              <a:solidFill>
                <a:srgbClr val="000000"/>
              </a:solidFill>
            </a:endParaRPr>
          </a:p>
        </p:txBody>
      </p:sp>
      <p:graphicFrame>
        <p:nvGraphicFramePr>
          <p:cNvPr id="5" name="Chart 4"/>
          <p:cNvGraphicFramePr>
            <a:graphicFrameLocks/>
          </p:cNvGraphicFramePr>
          <p:nvPr>
            <p:extLst>
              <p:ext uri="{D42A27DB-BD31-4B8C-83A1-F6EECF244321}">
                <p14:modId xmlns:p14="http://schemas.microsoft.com/office/powerpoint/2010/main" val="4217661336"/>
              </p:ext>
            </p:extLst>
          </p:nvPr>
        </p:nvGraphicFramePr>
        <p:xfrm>
          <a:off x="2286000" y="132113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828800" y="4800600"/>
            <a:ext cx="5867400" cy="369332"/>
          </a:xfrm>
          <a:prstGeom prst="rect">
            <a:avLst/>
          </a:prstGeom>
        </p:spPr>
        <p:txBody>
          <a:bodyPr wrap="square">
            <a:spAutoFit/>
          </a:bodyPr>
          <a:lstStyle/>
          <a:p>
            <a:pPr marL="285750" indent="-285750" algn="r" rtl="1">
              <a:buFont typeface="Wingdings" pitchFamily="2" charset="2"/>
              <a:buChar char="v"/>
            </a:pP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يمثل الرسم البياني نسب</a:t>
            </a:r>
            <a:r>
              <a:rPr lang="en-US"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المشاركين في الاستبيان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حسب</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المستوى التعليمي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endParaRPr lang="en-US" dirty="0"/>
          </a:p>
        </p:txBody>
      </p:sp>
    </p:spTree>
    <p:extLst>
      <p:ext uri="{BB962C8B-B14F-4D97-AF65-F5344CB8AC3E}">
        <p14:creationId xmlns:p14="http://schemas.microsoft.com/office/powerpoint/2010/main" val="3797262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Custom 14">
      <a:dk1>
        <a:sysClr val="windowText" lastClr="000000"/>
      </a:dk1>
      <a:lt1>
        <a:sysClr val="window" lastClr="FFFFFF"/>
      </a:lt1>
      <a:dk2>
        <a:srgbClr val="FFFFFF"/>
      </a:dk2>
      <a:lt2>
        <a:srgbClr val="0C0C0C"/>
      </a:lt2>
      <a:accent1>
        <a:srgbClr val="F42D0B"/>
      </a:accent1>
      <a:accent2>
        <a:srgbClr val="E36C09"/>
      </a:accent2>
      <a:accent3>
        <a:srgbClr val="F42D0B"/>
      </a:accent3>
      <a:accent4>
        <a:srgbClr val="8064A2"/>
      </a:accent4>
      <a:accent5>
        <a:srgbClr val="F42D0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wic_System_Copyright xmlns="http://schemas.microsoft.com/sharepoint/v3/fields" xsi:nil="true"/>
    <ImageCreateDate xmlns="CB3F4486-D066-4C54-8D5E-4CA39811741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685BB44B415BD4398B2788B0365616E" ma:contentTypeVersion="2" ma:contentTypeDescription="Upload an image." ma:contentTypeScope="" ma:versionID="699bb9bfaf7b401867e748ec5eca489b">
  <xsd:schema xmlns:xsd="http://www.w3.org/2001/XMLSchema" xmlns:xs="http://www.w3.org/2001/XMLSchema" xmlns:p="http://schemas.microsoft.com/office/2006/metadata/properties" xmlns:ns1="http://schemas.microsoft.com/sharepoint/v3" xmlns:ns2="CB3F4486-D066-4C54-8D5E-4CA398117414" xmlns:ns3="6334CA77-120F-4EFB-BAF8-4F0E996DB6C2" xmlns:ns4="http://schemas.microsoft.com/sharepoint/v3/fields" targetNamespace="http://schemas.microsoft.com/office/2006/metadata/properties" ma:root="true" ma:fieldsID="c0e66aa7fdade2a64ce156464e225d30" ns1:_="" ns2:_="" ns3:_="" ns4:_="">
    <xsd:import namespace="http://schemas.microsoft.com/sharepoint/v3"/>
    <xsd:import namespace="CB3F4486-D066-4C54-8D5E-4CA398117414"/>
    <xsd:import namespace="6334CA77-120F-4EFB-BAF8-4F0E996DB6C2"/>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3:ThumbnailExists" minOccurs="0"/>
                <xsd:element ref="ns3:PreviewExists" minOccurs="0"/>
                <xsd:element ref="ns3:ImageWidth" minOccurs="0"/>
                <xsd:element ref="ns3:ImageHeight" minOccurs="0"/>
                <xsd:element ref="ns2:ImageCreateDate" minOccurs="0"/>
                <xsd:element ref="ns4: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3F4486-D066-4C54-8D5E-4CA398117414" elementFormDefault="qualified">
    <xsd:import namespace="http://schemas.microsoft.com/office/2006/documentManagement/types"/>
    <xsd:import namespace="http://schemas.microsoft.com/office/infopath/2007/PartnerControls"/>
    <xsd:element name="ImageCreateDate" ma:index="25" nillable="true" ma:displayName="Date Picture Taken" ma:descriptio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334CA77-120F-4EFB-BAF8-4F0E996DB6C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69AD1D-053E-472E-821B-D5354FD62F3D}"/>
</file>

<file path=customXml/itemProps2.xml><?xml version="1.0" encoding="utf-8"?>
<ds:datastoreItem xmlns:ds="http://schemas.openxmlformats.org/officeDocument/2006/customXml" ds:itemID="{C1CC0902-3F2A-4CC3-9059-19C4F76FF549}"/>
</file>

<file path=customXml/itemProps3.xml><?xml version="1.0" encoding="utf-8"?>
<ds:datastoreItem xmlns:ds="http://schemas.openxmlformats.org/officeDocument/2006/customXml" ds:itemID="{8041C817-4C7C-4348-876B-D9203574D9C8}"/>
</file>

<file path=docProps/app.xml><?xml version="1.0" encoding="utf-8"?>
<Properties xmlns="http://schemas.openxmlformats.org/officeDocument/2006/extended-properties" xmlns:vt="http://schemas.openxmlformats.org/officeDocument/2006/docPropsVTypes">
  <TotalTime>768</TotalTime>
  <Words>1071</Words>
  <Application>Microsoft Office PowerPoint</Application>
  <PresentationFormat>On-screen Show (4:3)</PresentationFormat>
  <Paragraphs>171</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3_Office Theme</vt:lpstr>
      <vt:lpstr>5_Office Theme</vt:lpstr>
      <vt:lpstr>PowerPoint Presentation</vt:lpstr>
      <vt:lpstr>PowerPoint Presentation</vt:lpstr>
      <vt:lpstr>PowerPoint Presentation</vt:lpstr>
      <vt:lpstr>PowerPoint Presentation</vt:lpstr>
      <vt:lpstr>نتائج وعي الوعي الثقافي بين أفراد المجتمع 2015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Aunood</dc:creator>
  <cp:keywords/>
  <dc:description/>
  <cp:lastModifiedBy>محمد داود البلوشي</cp:lastModifiedBy>
  <cp:revision>127</cp:revision>
  <dcterms:created xsi:type="dcterms:W3CDTF">2015-07-28T06:38:43Z</dcterms:created>
  <dcterms:modified xsi:type="dcterms:W3CDTF">2016-01-13T09:35:55Z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0x0101009148F5A04DDD49CBA7127AADA5FB792B00AADE34325A8B49CDA8BB4DB53328F214003685BB44B415BD4398B2788B0365616E</vt:lpwstr>
  </property>
  <property fmtid="{D5CDD505-2E9C-101B-9397-08002B2CF9AE}" pid="4" name="VideoSetEmbedCode">
    <vt:lpwstr/>
  </property>
  <property fmtid="{D5CDD505-2E9C-101B-9397-08002B2CF9AE}" pid="5" name="Order">
    <vt:r8>50800</vt:r8>
  </property>
  <property fmtid="{D5CDD505-2E9C-101B-9397-08002B2CF9AE}" pid="6" name="VideoSetRenditionsInfo">
    <vt:lpwstr/>
  </property>
  <property fmtid="{D5CDD505-2E9C-101B-9397-08002B2CF9AE}" pid="7" name="AlternateThumbnailUrl">
    <vt:lpwstr/>
  </property>
  <property fmtid="{D5CDD505-2E9C-101B-9397-08002B2CF9AE}" pid="8" name="PeopleInMedia">
    <vt:lpwstr/>
  </property>
  <property fmtid="{D5CDD505-2E9C-101B-9397-08002B2CF9AE}" pid="11" name="vti_imgdate">
    <vt:lpwstr/>
  </property>
  <property fmtid="{D5CDD505-2E9C-101B-9397-08002B2CF9AE}" pid="12" name="VideoRenditionLabel">
    <vt:lpwstr/>
  </property>
  <property fmtid="{D5CDD505-2E9C-101B-9397-08002B2CF9AE}" pid="13" name="VideoSetOwner">
    <vt:lpwstr/>
  </property>
  <property fmtid="{D5CDD505-2E9C-101B-9397-08002B2CF9AE}" pid="14" name="_SourceUrl">
    <vt:lpwstr/>
  </property>
  <property fmtid="{D5CDD505-2E9C-101B-9397-08002B2CF9AE}" pid="15" name="_SharedFileIndex">
    <vt:lpwstr/>
  </property>
  <property fmtid="{D5CDD505-2E9C-101B-9397-08002B2CF9AE}" pid="18" name="VideoSetDescription">
    <vt:lpwstr/>
  </property>
  <property fmtid="{D5CDD505-2E9C-101B-9397-08002B2CF9AE}" pid="19" name="VideoSetUserOverrideEncoding">
    <vt:lpwstr/>
  </property>
  <property fmtid="{D5CDD505-2E9C-101B-9397-08002B2CF9AE}" pid="20" name="VideoSetShowDownloadLink">
    <vt:bool>false</vt:bool>
  </property>
  <property fmtid="{D5CDD505-2E9C-101B-9397-08002B2CF9AE}" pid="21" name="VideoSetShowEmbedLink">
    <vt:bool>false</vt:bool>
  </property>
  <property fmtid="{D5CDD505-2E9C-101B-9397-08002B2CF9AE}" pid="22" name="VideoSetDefaultEncoding">
    <vt:lpwstr/>
  </property>
  <property fmtid="{D5CDD505-2E9C-101B-9397-08002B2CF9AE}" pid="23" name="NoCrawl">
    <vt:bool>false</vt:bool>
  </property>
  <property fmtid="{D5CDD505-2E9C-101B-9397-08002B2CF9AE}" pid="24" name="VideoSetExternalLink">
    <vt:lpwstr/>
  </property>
</Properties>
</file>