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5.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charts/chart6.xml" ContentType="application/vnd.openxmlformats-officedocument.drawingml.chart+xml"/>
  <Override PartName="/ppt/theme/theme1.xml" ContentType="application/vnd.openxmlformats-officedocument.theme+xml"/>
  <Override PartName="/ppt/theme/theme3.xml" ContentType="application/vnd.openxmlformats-officedocument.theme+xml"/>
  <Override PartName="/ppt/theme/themeOverride5.xml" ContentType="application/vnd.openxmlformats-officedocument.themeOverride+xml"/>
  <Override PartName="/ppt/theme/theme2.xml" ContentType="application/vnd.openxmlformats-officedocument.theme+xml"/>
  <Override PartName="/ppt/theme/themeOverride8.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5.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theme/themeOverride4.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 id="2147483697" r:id="rId5"/>
  </p:sldMasterIdLst>
  <p:sldIdLst>
    <p:sldId id="259" r:id="rId6"/>
    <p:sldId id="309" r:id="rId7"/>
    <p:sldId id="310" r:id="rId8"/>
    <p:sldId id="271" r:id="rId9"/>
    <p:sldId id="286" r:id="rId10"/>
    <p:sldId id="311" r:id="rId11"/>
    <p:sldId id="312" r:id="rId12"/>
    <p:sldId id="319" r:id="rId13"/>
    <p:sldId id="318" r:id="rId14"/>
    <p:sldId id="317" r:id="rId15"/>
    <p:sldId id="313" r:id="rId16"/>
    <p:sldId id="314" r:id="rId17"/>
    <p:sldId id="315" r:id="rId18"/>
    <p:sldId id="316" r:id="rId19"/>
    <p:sldId id="2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ABC"/>
    <a:srgbClr val="A67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506845\Desktop\&#1608;&#1593;&#1610;%20&#1575;&#1604;&#1605;&#1608;&#1592;&#1601;&#1610;&#1606;%20&#1576;&#1583;&#1604;&#1610;&#1604;%20&#1605;&#1610;&#1579;&#1575;&#1602;%20&#1582;&#1583;&#1605;&#1577;%20&#1575;&#1604;&#1605;&#1578;&#1593;&#1575;&#1605;&#1604;&#1610;&#1606;\&#1608;&#1593;&#1610;%20&#1575;&#1604;&#1605;&#1608;&#1592;&#1601;&#1610;&#1606;%20&#1604;&#1593;&#1575;&#1605;%202014\&#1578;&#1602;&#1585;&#1610;&#1585;%20&#1608;&#1593;&#1610;%20&#1575;&#1604;&#1605;&#1608;&#1592;&#1601;&#1610;&#1606;%20&#1576;&#1583;&#1604;&#1610;&#1604;%20&#1605;&#1610;&#1579;&#1575;&#1602;%20&#1582;&#1583;&#1605;&#1577;%20&#1575;&#1604;&#1605;&#1578;&#1593;&#1575;&#1605;&#1604;&#1610;&#1606;%20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invertIfNegative val="0"/>
          <c:dPt>
            <c:idx val="0"/>
            <c:invertIfNegative val="0"/>
            <c:bubble3D val="0"/>
            <c:spPr>
              <a:solidFill>
                <a:srgbClr val="FF0000"/>
              </a:solidFill>
            </c:spPr>
          </c:dPt>
          <c:dLbls>
            <c:showLegendKey val="0"/>
            <c:showVal val="1"/>
            <c:showCatName val="0"/>
            <c:showSerName val="0"/>
            <c:showPercent val="0"/>
            <c:showBubbleSize val="0"/>
            <c:showLeaderLines val="0"/>
          </c:dLbls>
          <c:cat>
            <c:strRef>
              <c:f>'Q1 - Q6'!$H$53:$H$54</c:f>
              <c:strCache>
                <c:ptCount val="2"/>
                <c:pt idx="0">
                  <c:v>المحقق</c:v>
                </c:pt>
                <c:pt idx="1">
                  <c:v>المنشود </c:v>
                </c:pt>
              </c:strCache>
            </c:strRef>
          </c:cat>
          <c:val>
            <c:numRef>
              <c:f>'Q1 - Q6'!$I$53:$I$54</c:f>
              <c:numCache>
                <c:formatCode>0%</c:formatCode>
                <c:ptCount val="2"/>
                <c:pt idx="0" formatCode="0.0%">
                  <c:v>0.94099999999999995</c:v>
                </c:pt>
                <c:pt idx="1">
                  <c:v>0.8</c:v>
                </c:pt>
              </c:numCache>
            </c:numRef>
          </c:val>
        </c:ser>
        <c:dLbls>
          <c:showLegendKey val="0"/>
          <c:showVal val="0"/>
          <c:showCatName val="0"/>
          <c:showSerName val="0"/>
          <c:showPercent val="0"/>
          <c:showBubbleSize val="0"/>
        </c:dLbls>
        <c:gapWidth val="55"/>
        <c:overlap val="100"/>
        <c:axId val="162334208"/>
        <c:axId val="104017856"/>
      </c:barChart>
      <c:catAx>
        <c:axId val="162334208"/>
        <c:scaling>
          <c:orientation val="minMax"/>
        </c:scaling>
        <c:delete val="0"/>
        <c:axPos val="b"/>
        <c:majorTickMark val="none"/>
        <c:minorTickMark val="none"/>
        <c:tickLblPos val="nextTo"/>
        <c:crossAx val="104017856"/>
        <c:crosses val="autoZero"/>
        <c:auto val="1"/>
        <c:lblAlgn val="ctr"/>
        <c:lblOffset val="100"/>
        <c:noMultiLvlLbl val="0"/>
      </c:catAx>
      <c:valAx>
        <c:axId val="104017856"/>
        <c:scaling>
          <c:orientation val="minMax"/>
          <c:max val="1"/>
          <c:min val="0"/>
        </c:scaling>
        <c:delete val="0"/>
        <c:axPos val="l"/>
        <c:majorGridlines/>
        <c:numFmt formatCode="0.00%" sourceLinked="0"/>
        <c:majorTickMark val="none"/>
        <c:minorTickMark val="none"/>
        <c:tickLblPos val="nextTo"/>
        <c:crossAx val="162334208"/>
        <c:crosses val="autoZero"/>
        <c:crossBetween val="between"/>
        <c:majorUnit val="0.2"/>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Q8'!$F$41:$F$45</c:f>
              <c:strCache>
                <c:ptCount val="5"/>
                <c:pt idx="0">
                  <c:v>أقل من 20</c:v>
                </c:pt>
                <c:pt idx="1">
                  <c:v> 20-30</c:v>
                </c:pt>
                <c:pt idx="2">
                  <c:v>31-40	</c:v>
                </c:pt>
                <c:pt idx="3">
                  <c:v>41-50</c:v>
                </c:pt>
                <c:pt idx="4">
                  <c:v>أكثر من 50 عاماً</c:v>
                </c:pt>
              </c:strCache>
            </c:strRef>
          </c:cat>
          <c:val>
            <c:numRef>
              <c:f>'Q1 - Q8'!$G$41:$G$45</c:f>
              <c:numCache>
                <c:formatCode>0.00%</c:formatCode>
                <c:ptCount val="5"/>
                <c:pt idx="0">
                  <c:v>0.30749354005167956</c:v>
                </c:pt>
                <c:pt idx="1">
                  <c:v>0.26356589147286824</c:v>
                </c:pt>
                <c:pt idx="2">
                  <c:v>0.22997416020671835</c:v>
                </c:pt>
                <c:pt idx="3">
                  <c:v>0.12661498708010335</c:v>
                </c:pt>
                <c:pt idx="4">
                  <c:v>7.2351421188630485E-2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Q8'!$E$75:$E$81</c:f>
              <c:strCache>
                <c:ptCount val="7"/>
                <c:pt idx="0">
                  <c:v>أبوظبي</c:v>
                </c:pt>
                <c:pt idx="1">
                  <c:v>عجمان</c:v>
                </c:pt>
                <c:pt idx="2">
                  <c:v>دبي	</c:v>
                </c:pt>
                <c:pt idx="3">
                  <c:v>أم القيوين</c:v>
                </c:pt>
                <c:pt idx="4">
                  <c:v>رأس الخيمة</c:v>
                </c:pt>
                <c:pt idx="5">
                  <c:v>الفجيرة	</c:v>
                </c:pt>
                <c:pt idx="6">
                  <c:v>الشارقة</c:v>
                </c:pt>
              </c:strCache>
            </c:strRef>
          </c:cat>
          <c:val>
            <c:numRef>
              <c:f>'Q1 - Q8'!$F$75:$F$81</c:f>
              <c:numCache>
                <c:formatCode>0.00%</c:formatCode>
                <c:ptCount val="7"/>
                <c:pt idx="0">
                  <c:v>0.13695090439276486</c:v>
                </c:pt>
                <c:pt idx="1">
                  <c:v>0.17571059431524547</c:v>
                </c:pt>
                <c:pt idx="2">
                  <c:v>8.0103359173126609E-2</c:v>
                </c:pt>
                <c:pt idx="3">
                  <c:v>0.42118863049095606</c:v>
                </c:pt>
                <c:pt idx="4">
                  <c:v>7.7519379844961239E-2</c:v>
                </c:pt>
                <c:pt idx="5">
                  <c:v>6.9767441860465115E-2</c:v>
                </c:pt>
                <c:pt idx="6">
                  <c:v>3.875968992248062E-2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Q8'!$E$58:$E$62</c:f>
              <c:strCache>
                <c:ptCount val="5"/>
                <c:pt idx="0">
                  <c:v>ماجستير أو دكتوراه</c:v>
                </c:pt>
                <c:pt idx="1">
                  <c:v>بكالوريوس</c:v>
                </c:pt>
                <c:pt idx="2">
                  <c:v>دبلوم أو دبلوم عالي</c:v>
                </c:pt>
                <c:pt idx="3">
                  <c:v>ثانوية عامة</c:v>
                </c:pt>
                <c:pt idx="4">
                  <c:v>دون الثانوية العامة</c:v>
                </c:pt>
              </c:strCache>
            </c:strRef>
          </c:cat>
          <c:val>
            <c:numRef>
              <c:f>'Q1 - Q8'!$F$58:$F$62</c:f>
              <c:numCache>
                <c:formatCode>0.00%</c:formatCode>
                <c:ptCount val="5"/>
                <c:pt idx="0">
                  <c:v>6.7183462532299745E-2</c:v>
                </c:pt>
                <c:pt idx="1">
                  <c:v>0.31007751937984496</c:v>
                </c:pt>
                <c:pt idx="2">
                  <c:v>0.16020671834625322</c:v>
                </c:pt>
                <c:pt idx="3">
                  <c:v>0.4315245478036176</c:v>
                </c:pt>
                <c:pt idx="4">
                  <c:v>3.1007751937984496E-2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Q8'!$F$4:$F$7</c:f>
              <c:strCache>
                <c:ptCount val="4"/>
                <c:pt idx="0">
                  <c:v>إماراتي</c:v>
                </c:pt>
                <c:pt idx="1">
                  <c:v>عربي</c:v>
                </c:pt>
                <c:pt idx="2">
                  <c:v>آسيوي</c:v>
                </c:pt>
                <c:pt idx="3">
                  <c:v>غير ذلك</c:v>
                </c:pt>
              </c:strCache>
            </c:strRef>
          </c:cat>
          <c:val>
            <c:numRef>
              <c:f>'Q1 - Q8'!$G$4:$G$7</c:f>
              <c:numCache>
                <c:formatCode>0.00%</c:formatCode>
                <c:ptCount val="4"/>
                <c:pt idx="0">
                  <c:v>0.61498708010335912</c:v>
                </c:pt>
                <c:pt idx="1">
                  <c:v>0.34625322997416019</c:v>
                </c:pt>
                <c:pt idx="2">
                  <c:v>2.3255813953488372E-2</c:v>
                </c:pt>
                <c:pt idx="3">
                  <c:v>1.5503875968992248E-2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showLegendKey val="0"/>
            <c:showVal val="1"/>
            <c:showCatName val="0"/>
            <c:showSerName val="0"/>
            <c:showPercent val="0"/>
            <c:showBubbleSize val="0"/>
            <c:showLeaderLines val="1"/>
          </c:dLbls>
          <c:cat>
            <c:strRef>
              <c:f>'Q1 - Q8'!$E$27:$E$28</c:f>
              <c:strCache>
                <c:ptCount val="2"/>
                <c:pt idx="0">
                  <c:v>ذكر</c:v>
                </c:pt>
                <c:pt idx="1">
                  <c:v> أنثى</c:v>
                </c:pt>
              </c:strCache>
            </c:strRef>
          </c:cat>
          <c:val>
            <c:numRef>
              <c:f>'Q1 - Q8'!$F$27:$F$28</c:f>
              <c:numCache>
                <c:formatCode>0.00%</c:formatCode>
                <c:ptCount val="2"/>
                <c:pt idx="0">
                  <c:v>0.45219638242894056</c:v>
                </c:pt>
                <c:pt idx="1">
                  <c:v>0.54780361757105944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ar-AE" sz="1600" b="1" i="0" u="none" strike="noStrike" baseline="0">
                <a:effectLst/>
              </a:rPr>
              <a:t> العادات والتقاليد</a:t>
            </a:r>
            <a:r>
              <a:rPr lang="ar-AE" sz="1600" b="1" i="0" u="none" strike="noStrike" baseline="0"/>
              <a:t> </a:t>
            </a:r>
            <a:endParaRPr lang="en-US" sz="1600"/>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Summary!$C$415</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Summary!$B$416:$B$421</c:f>
              <c:strCache>
                <c:ptCount val="6"/>
                <c:pt idx="0">
                  <c:v>محافظة الجهات على إحياء تراث السباقات مثل : سباق الهجن ،الفروسية والقوارب</c:v>
                </c:pt>
                <c:pt idx="1">
                  <c:v>محافظة المواطنين على عادات الضيافة وآداب المجلس واحترام كبار السن</c:v>
                </c:pt>
                <c:pt idx="2">
                  <c:v>يحافظ مجتمع الإمارات على العادات والتقاليد الخاصه به</c:v>
                </c:pt>
                <c:pt idx="3">
                  <c:v>الاطلاع الجيد على العادات والتقاليد الخاصة بالمجتمع الاماراتي</c:v>
                </c:pt>
                <c:pt idx="4">
                  <c:v>كفاية المبادرات الحالية لإحياء العادات والتقاليد الاماراتية (المواطنين)</c:v>
                </c:pt>
                <c:pt idx="5">
                  <c:v>المحافظة على ظاهرة الطب الشعبي وتنظيمها</c:v>
                </c:pt>
              </c:strCache>
            </c:strRef>
          </c:cat>
          <c:val>
            <c:numRef>
              <c:f>Summary!$C$416:$C$421</c:f>
              <c:numCache>
                <c:formatCode>0.00%</c:formatCode>
                <c:ptCount val="6"/>
                <c:pt idx="0">
                  <c:v>0.96899224806201545</c:v>
                </c:pt>
                <c:pt idx="1">
                  <c:v>0.98449612403100772</c:v>
                </c:pt>
                <c:pt idx="2">
                  <c:v>0.97416020671834624</c:v>
                </c:pt>
                <c:pt idx="3">
                  <c:v>0.95865633074935408</c:v>
                </c:pt>
                <c:pt idx="4">
                  <c:v>0.94573643410852704</c:v>
                </c:pt>
                <c:pt idx="5">
                  <c:v>0.83979328165374678</c:v>
                </c:pt>
              </c:numCache>
            </c:numRef>
          </c:val>
        </c:ser>
        <c:ser>
          <c:idx val="1"/>
          <c:order val="1"/>
          <c:tx>
            <c:strRef>
              <c:f>Summary!$D$415</c:f>
              <c:strCache>
                <c:ptCount val="1"/>
                <c:pt idx="0">
                  <c:v>محايد</c:v>
                </c:pt>
              </c:strCache>
            </c:strRef>
          </c:tx>
          <c:spPr>
            <a:solidFill>
              <a:srgbClr val="FFC000"/>
            </a:solidFill>
          </c:spPr>
          <c:invertIfNegative val="0"/>
          <c:dLbls>
            <c:dLbl>
              <c:idx val="0"/>
              <c:layout>
                <c:manualLayout>
                  <c:x val="-6.3291139240506328E-3"/>
                  <c:y val="-4.6380454843235452E-3"/>
                </c:manualLayout>
              </c:layout>
              <c:showLegendKey val="0"/>
              <c:showVal val="1"/>
              <c:showCatName val="0"/>
              <c:showSerName val="0"/>
              <c:showPercent val="0"/>
              <c:showBubbleSize val="0"/>
            </c:dLbl>
            <c:dLbl>
              <c:idx val="1"/>
              <c:layout>
                <c:manualLayout>
                  <c:x val="0"/>
                  <c:y val="-4.6376803126453843E-3"/>
                </c:manualLayout>
              </c:layout>
              <c:showLegendKey val="0"/>
              <c:showVal val="1"/>
              <c:showCatName val="0"/>
              <c:showSerName val="0"/>
              <c:showPercent val="0"/>
              <c:showBubbleSize val="0"/>
            </c:dLbl>
            <c:dLbl>
              <c:idx val="2"/>
              <c:layout>
                <c:manualLayout>
                  <c:x val="4.2194092827002672E-3"/>
                  <c:y val="-9.2753606252907687E-3"/>
                </c:manualLayout>
              </c:layout>
              <c:showLegendKey val="0"/>
              <c:showVal val="1"/>
              <c:showCatName val="0"/>
              <c:showSerName val="0"/>
              <c:showPercent val="0"/>
              <c:showBubbleSize val="0"/>
            </c:dLbl>
            <c:dLbl>
              <c:idx val="3"/>
              <c:layout>
                <c:manualLayout>
                  <c:x val="2.1095385228745143E-3"/>
                  <c:y val="-4.6376803126453843E-3"/>
                </c:manualLayout>
              </c:layout>
              <c:showLegendKey val="0"/>
              <c:showVal val="1"/>
              <c:showCatName val="0"/>
              <c:showSerName val="0"/>
              <c:showPercent val="0"/>
              <c:showBubbleSize val="0"/>
            </c:dLbl>
            <c:dLbl>
              <c:idx val="4"/>
              <c:layout>
                <c:manualLayout>
                  <c:x val="2.1097046413502108E-3"/>
                  <c:y val="-4.6376803126453843E-3"/>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Summary!$B$416:$B$421</c:f>
              <c:strCache>
                <c:ptCount val="6"/>
                <c:pt idx="0">
                  <c:v>محافظة الجهات على إحياء تراث السباقات مثل : سباق الهجن ،الفروسية والقوارب</c:v>
                </c:pt>
                <c:pt idx="1">
                  <c:v>محافظة المواطنين على عادات الضيافة وآداب المجلس واحترام كبار السن</c:v>
                </c:pt>
                <c:pt idx="2">
                  <c:v>يحافظ مجتمع الإمارات على العادات والتقاليد الخاصه به</c:v>
                </c:pt>
                <c:pt idx="3">
                  <c:v>الاطلاع الجيد على العادات والتقاليد الخاصة بالمجتمع الاماراتي</c:v>
                </c:pt>
                <c:pt idx="4">
                  <c:v>كفاية المبادرات الحالية لإحياء العادات والتقاليد الاماراتية (المواطنين)</c:v>
                </c:pt>
                <c:pt idx="5">
                  <c:v>المحافظة على ظاهرة الطب الشعبي وتنظيمها</c:v>
                </c:pt>
              </c:strCache>
            </c:strRef>
          </c:cat>
          <c:val>
            <c:numRef>
              <c:f>Summary!$D$416:$D$421</c:f>
              <c:numCache>
                <c:formatCode>0.00%</c:formatCode>
                <c:ptCount val="6"/>
                <c:pt idx="0">
                  <c:v>1.8087855297157621E-2</c:v>
                </c:pt>
                <c:pt idx="1">
                  <c:v>1.0335917312661499E-2</c:v>
                </c:pt>
                <c:pt idx="2">
                  <c:v>2.0671834625322998E-2</c:v>
                </c:pt>
                <c:pt idx="3">
                  <c:v>3.6200000000000003E-2</c:v>
                </c:pt>
                <c:pt idx="4">
                  <c:v>3.8800000000000001E-2</c:v>
                </c:pt>
                <c:pt idx="5">
                  <c:v>0.1111111111111111</c:v>
                </c:pt>
              </c:numCache>
            </c:numRef>
          </c:val>
        </c:ser>
        <c:ser>
          <c:idx val="2"/>
          <c:order val="2"/>
          <c:tx>
            <c:strRef>
              <c:f>Summary!$E$415</c:f>
              <c:strCache>
                <c:ptCount val="1"/>
                <c:pt idx="0">
                  <c:v>نسبة عدم الموافقة</c:v>
                </c:pt>
              </c:strCache>
            </c:strRef>
          </c:tx>
          <c:spPr>
            <a:solidFill>
              <a:srgbClr val="C00000"/>
            </a:solidFill>
          </c:spPr>
          <c:invertIfNegative val="0"/>
          <c:dLbls>
            <c:dLbl>
              <c:idx val="0"/>
              <c:layout>
                <c:manualLayout>
                  <c:x val="4.0084388185654012E-2"/>
                  <c:y val="4.6373151409672226E-3"/>
                </c:manualLayout>
              </c:layout>
              <c:showLegendKey val="0"/>
              <c:showVal val="1"/>
              <c:showCatName val="0"/>
              <c:showSerName val="0"/>
              <c:showPercent val="0"/>
              <c:showBubbleSize val="0"/>
            </c:dLbl>
            <c:dLbl>
              <c:idx val="2"/>
              <c:layout>
                <c:manualLayout>
                  <c:x val="3.7974683544303799E-2"/>
                  <c:y val="0"/>
                </c:manualLayout>
              </c:layout>
              <c:showLegendKey val="0"/>
              <c:showVal val="1"/>
              <c:showCatName val="0"/>
              <c:showSerName val="0"/>
              <c:showPercent val="0"/>
              <c:showBubbleSize val="0"/>
            </c:dLbl>
            <c:dLbl>
              <c:idx val="3"/>
              <c:layout>
                <c:manualLayout>
                  <c:x val="3.8115385893219042E-2"/>
                  <c:y val="0"/>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Summary!$B$416:$B$421</c:f>
              <c:strCache>
                <c:ptCount val="6"/>
                <c:pt idx="0">
                  <c:v>محافظة الجهات على إحياء تراث السباقات مثل : سباق الهجن ،الفروسية والقوارب</c:v>
                </c:pt>
                <c:pt idx="1">
                  <c:v>محافظة المواطنين على عادات الضيافة وآداب المجلس واحترام كبار السن</c:v>
                </c:pt>
                <c:pt idx="2">
                  <c:v>يحافظ مجتمع الإمارات على العادات والتقاليد الخاصه به</c:v>
                </c:pt>
                <c:pt idx="3">
                  <c:v>الاطلاع الجيد على العادات والتقاليد الخاصة بالمجتمع الاماراتي</c:v>
                </c:pt>
                <c:pt idx="4">
                  <c:v>كفاية المبادرات الحالية لإحياء العادات والتقاليد الاماراتية (المواطنين)</c:v>
                </c:pt>
                <c:pt idx="5">
                  <c:v>المحافظة على ظاهرة الطب الشعبي وتنظيمها</c:v>
                </c:pt>
              </c:strCache>
            </c:strRef>
          </c:cat>
          <c:val>
            <c:numRef>
              <c:f>Summary!$E$416:$E$421</c:f>
              <c:numCache>
                <c:formatCode>0.00%</c:formatCode>
                <c:ptCount val="6"/>
                <c:pt idx="0">
                  <c:v>1.29E-2</c:v>
                </c:pt>
                <c:pt idx="1">
                  <c:v>5.1999999999999998E-3</c:v>
                </c:pt>
                <c:pt idx="2">
                  <c:v>5.1679586563307496E-3</c:v>
                </c:pt>
                <c:pt idx="3">
                  <c:v>5.1679586563307496E-3</c:v>
                </c:pt>
                <c:pt idx="4">
                  <c:v>1.5503875968992248E-2</c:v>
                </c:pt>
                <c:pt idx="5">
                  <c:v>4.909560723514212E-2</c:v>
                </c:pt>
              </c:numCache>
            </c:numRef>
          </c:val>
        </c:ser>
        <c:ser>
          <c:idx val="3"/>
          <c:order val="3"/>
          <c:tx>
            <c:strRef>
              <c:f>'[3]Q1 - Q8'!$D$312</c:f>
              <c:strCache>
                <c:ptCount val="1"/>
                <c:pt idx="0">
                  <c:v> العادات والتقاليد</c:v>
                </c:pt>
              </c:strCache>
            </c:strRef>
          </c:tx>
          <c:invertIfNegative val="0"/>
          <c:cat>
            <c:strRef>
              <c:f>Summary!$B$416:$B$421</c:f>
              <c:strCache>
                <c:ptCount val="6"/>
                <c:pt idx="0">
                  <c:v>محافظة الجهات على إحياء تراث السباقات مثل : سباق الهجن ،الفروسية والقوارب</c:v>
                </c:pt>
                <c:pt idx="1">
                  <c:v>محافظة المواطنين على عادات الضيافة وآداب المجلس واحترام كبار السن</c:v>
                </c:pt>
                <c:pt idx="2">
                  <c:v>يحافظ مجتمع الإمارات على العادات والتقاليد الخاصه به</c:v>
                </c:pt>
                <c:pt idx="3">
                  <c:v>الاطلاع الجيد على العادات والتقاليد الخاصة بالمجتمع الاماراتي</c:v>
                </c:pt>
                <c:pt idx="4">
                  <c:v>كفاية المبادرات الحالية لإحياء العادات والتقاليد الاماراتية (المواطنين)</c:v>
                </c:pt>
                <c:pt idx="5">
                  <c:v>المحافظة على ظاهرة الطب الشعبي وتنظيمها</c:v>
                </c:pt>
              </c:strCache>
            </c:strRef>
          </c:cat>
          <c:val>
            <c:numRef>
              <c:f>'[3]Q1 - Q8'!$D$313:$D$318</c:f>
              <c:numCache>
                <c:formatCode>General</c:formatCode>
                <c:ptCount val="6"/>
              </c:numCache>
            </c:numRef>
          </c:val>
        </c:ser>
        <c:dLbls>
          <c:showLegendKey val="0"/>
          <c:showVal val="1"/>
          <c:showCatName val="0"/>
          <c:showSerName val="0"/>
          <c:showPercent val="0"/>
          <c:showBubbleSize val="0"/>
        </c:dLbls>
        <c:gapWidth val="95"/>
        <c:overlap val="100"/>
        <c:axId val="42215424"/>
        <c:axId val="162449088"/>
      </c:barChart>
      <c:catAx>
        <c:axId val="42215424"/>
        <c:scaling>
          <c:orientation val="minMax"/>
        </c:scaling>
        <c:delete val="0"/>
        <c:axPos val="l"/>
        <c:majorTickMark val="none"/>
        <c:minorTickMark val="none"/>
        <c:tickLblPos val="nextTo"/>
        <c:txPr>
          <a:bodyPr anchor="ctr" anchorCtr="0"/>
          <a:lstStyle/>
          <a:p>
            <a:pPr rtl="1">
              <a:defRPr b="1"/>
            </a:pPr>
            <a:endParaRPr lang="en-US"/>
          </a:p>
        </c:txPr>
        <c:crossAx val="162449088"/>
        <c:crosses val="autoZero"/>
        <c:auto val="1"/>
        <c:lblAlgn val="ctr"/>
        <c:lblOffset val="100"/>
        <c:noMultiLvlLbl val="0"/>
      </c:catAx>
      <c:valAx>
        <c:axId val="162449088"/>
        <c:scaling>
          <c:orientation val="minMax"/>
        </c:scaling>
        <c:delete val="1"/>
        <c:axPos val="b"/>
        <c:numFmt formatCode="0.00%" sourceLinked="1"/>
        <c:majorTickMark val="none"/>
        <c:minorTickMark val="none"/>
        <c:tickLblPos val="nextTo"/>
        <c:crossAx val="42215424"/>
        <c:crosses val="autoZero"/>
        <c:crossBetween val="between"/>
      </c:valAx>
    </c:plotArea>
    <c:legend>
      <c:legendPos val="t"/>
      <c:legendEntry>
        <c:idx val="3"/>
        <c:delete val="1"/>
      </c:legendEntry>
      <c:layout>
        <c:manualLayout>
          <c:xMode val="edge"/>
          <c:yMode val="edge"/>
          <c:x val="0.28430720869193676"/>
          <c:y val="0.91192144186206781"/>
          <c:w val="0.51028566196667269"/>
          <c:h val="8.8078558137932222E-2"/>
        </c:manualLayout>
      </c:layout>
      <c:overlay val="0"/>
      <c:txPr>
        <a:bodyPr/>
        <a:lstStyle/>
        <a:p>
          <a:pPr>
            <a:defRPr b="1"/>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ar-AE" sz="1600" b="1" i="0" u="none" strike="noStrike" baseline="0">
                <a:effectLst/>
              </a:rPr>
              <a:t>الفنون الشعبية </a:t>
            </a:r>
            <a:r>
              <a:rPr lang="ar-AE" sz="1600" b="1" i="0" u="none" strike="noStrike" baseline="0"/>
              <a:t> </a:t>
            </a:r>
            <a:endParaRPr lang="en-US" sz="1600"/>
          </a:p>
        </c:rich>
      </c:tx>
      <c:layout/>
      <c:overlay val="0"/>
    </c:title>
    <c:autoTitleDeleted val="0"/>
    <c:plotArea>
      <c:layout>
        <c:manualLayout>
          <c:layoutTarget val="inner"/>
          <c:xMode val="edge"/>
          <c:yMode val="edge"/>
          <c:x val="0.49507174103237095"/>
          <c:y val="0.1947127442403033"/>
          <c:w val="0.49092873341081122"/>
          <c:h val="0.64325021872265964"/>
        </c:manualLayout>
      </c:layout>
      <c:barChart>
        <c:barDir val="bar"/>
        <c:grouping val="stacked"/>
        <c:varyColors val="0"/>
        <c:ser>
          <c:idx val="0"/>
          <c:order val="0"/>
          <c:tx>
            <c:strRef>
              <c:f>Summary!$C$404</c:f>
              <c:strCache>
                <c:ptCount val="1"/>
                <c:pt idx="0">
                  <c:v>نسبة الموافقة</c:v>
                </c:pt>
              </c:strCache>
            </c:strRef>
          </c:tx>
          <c:spPr>
            <a:solidFill>
              <a:srgbClr val="00B050"/>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Summary!$B$406:$B$414</c:f>
              <c:strCache>
                <c:ptCount val="9"/>
                <c:pt idx="0">
                  <c:v>حرص الاماراتيين على إحياء الرقصات والفنون الشعبية في المناسبات المختلفة</c:v>
                </c:pt>
                <c:pt idx="1">
                  <c:v>لدي إهتمام بالتعرف على الفنون الشعبية الإماراتية</c:v>
                </c:pt>
                <c:pt idx="2">
                  <c:v>الحرص على تشجيع الإبداعات الشعرية عن طريق إحياء الأمسيات الشعرية </c:v>
                </c:pt>
                <c:pt idx="3">
                  <c:v>يهتم مجتمع الامارات بالمحافظة على الفنون مثل العيالة والليوا </c:v>
                </c:pt>
                <c:pt idx="4">
                  <c:v>تحرص جمعيات الفنون الشعبية على إحياء التراث والتعريف بالفنون الشعبية والعادات والتقاليد</c:v>
                </c:pt>
                <c:pt idx="5">
                  <c:v>يهتم المجتمع الإماراتي بالمحافظة على الفنون البرية مثل فن الحربية (المواطنين)</c:v>
                </c:pt>
                <c:pt idx="6">
                  <c:v>حرص الاماراتيين على تشجيع أطفالهم للمشاركة وتعلم الرقصات والفنون الشعبية (المواطنين)</c:v>
                </c:pt>
                <c:pt idx="7">
                  <c:v>تحرص المدارس الحكومية والخاصة على توعية الطلاب بالموروث الثقافي الإماراتي</c:v>
                </c:pt>
                <c:pt idx="8">
                  <c:v>ما زال مجتمع الامارات يمارس الحرف الفنية البحرية مثل طراقة الليخ وقلادة الحبل (المواطنين)</c:v>
                </c:pt>
              </c:strCache>
            </c:strRef>
          </c:cat>
          <c:val>
            <c:numRef>
              <c:f>Summary!$C$406:$C$414</c:f>
              <c:numCache>
                <c:formatCode>0.00%</c:formatCode>
                <c:ptCount val="9"/>
                <c:pt idx="0">
                  <c:v>0.96124031007751931</c:v>
                </c:pt>
                <c:pt idx="1">
                  <c:v>0.9715762273901809</c:v>
                </c:pt>
                <c:pt idx="2">
                  <c:v>0.95348837209302317</c:v>
                </c:pt>
                <c:pt idx="3">
                  <c:v>0.95607235142118863</c:v>
                </c:pt>
                <c:pt idx="4">
                  <c:v>0.95090439276485794</c:v>
                </c:pt>
                <c:pt idx="5">
                  <c:v>0.93540051679586567</c:v>
                </c:pt>
                <c:pt idx="6">
                  <c:v>0.94832041343669249</c:v>
                </c:pt>
                <c:pt idx="7">
                  <c:v>0.90697674418604657</c:v>
                </c:pt>
                <c:pt idx="8">
                  <c:v>0.8811369509043927</c:v>
                </c:pt>
              </c:numCache>
            </c:numRef>
          </c:val>
        </c:ser>
        <c:ser>
          <c:idx val="1"/>
          <c:order val="1"/>
          <c:tx>
            <c:strRef>
              <c:f>Summary!$D$404</c:f>
              <c:strCache>
                <c:ptCount val="1"/>
                <c:pt idx="0">
                  <c:v>محايد</c:v>
                </c:pt>
              </c:strCache>
            </c:strRef>
          </c:tx>
          <c:spPr>
            <a:solidFill>
              <a:srgbClr val="FFC000"/>
            </a:solidFill>
          </c:spPr>
          <c:invertIfNegative val="0"/>
          <c:dLbls>
            <c:dLbl>
              <c:idx val="0"/>
              <c:layout>
                <c:manualLayout>
                  <c:x val="-2.1098707598259077E-3"/>
                  <c:y val="-4.6376803126452993E-3"/>
                </c:manualLayout>
              </c:layout>
              <c:showLegendKey val="0"/>
              <c:showVal val="1"/>
              <c:showCatName val="0"/>
              <c:showSerName val="0"/>
              <c:showPercent val="0"/>
              <c:showBubbleSize val="0"/>
            </c:dLbl>
            <c:dLbl>
              <c:idx val="1"/>
              <c:layout>
                <c:manualLayout>
                  <c:x val="-2.9536031097378651E-2"/>
                  <c:y val="-9.2757257969690136E-3"/>
                </c:manualLayout>
              </c:layout>
              <c:showLegendKey val="0"/>
              <c:showVal val="1"/>
              <c:showCatName val="0"/>
              <c:showSerName val="0"/>
              <c:showPercent val="0"/>
              <c:showBubbleSize val="0"/>
            </c:dLbl>
            <c:dLbl>
              <c:idx val="2"/>
              <c:layout>
                <c:manualLayout>
                  <c:x val="-2.1097046413503656E-3"/>
                  <c:y val="4.6376803126453843E-3"/>
                </c:manualLayout>
              </c:layout>
              <c:showLegendKey val="0"/>
              <c:showVal val="1"/>
              <c:showCatName val="0"/>
              <c:showSerName val="0"/>
              <c:showPercent val="0"/>
              <c:showBubbleSize val="0"/>
            </c:dLbl>
            <c:dLbl>
              <c:idx val="4"/>
              <c:layout>
                <c:manualLayout>
                  <c:x val="4.0084388185654012E-2"/>
                  <c:y val="-4.251157843520095E-17"/>
                </c:manualLayout>
              </c:layout>
              <c:showLegendKey val="0"/>
              <c:showVal val="1"/>
              <c:showCatName val="0"/>
              <c:showSerName val="0"/>
              <c:showPercent val="0"/>
              <c:showBubbleSize val="0"/>
            </c:dLbl>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dLbls>
          <c:cat>
            <c:strRef>
              <c:f>Summary!$B$406:$B$414</c:f>
              <c:strCache>
                <c:ptCount val="9"/>
                <c:pt idx="0">
                  <c:v>حرص الاماراتيين على إحياء الرقصات والفنون الشعبية في المناسبات المختلفة</c:v>
                </c:pt>
                <c:pt idx="1">
                  <c:v>لدي إهتمام بالتعرف على الفنون الشعبية الإماراتية</c:v>
                </c:pt>
                <c:pt idx="2">
                  <c:v>الحرص على تشجيع الإبداعات الشعرية عن طريق إحياء الأمسيات الشعرية </c:v>
                </c:pt>
                <c:pt idx="3">
                  <c:v>يهتم مجتمع الامارات بالمحافظة على الفنون مثل العيالة والليوا </c:v>
                </c:pt>
                <c:pt idx="4">
                  <c:v>تحرص جمعيات الفنون الشعبية على إحياء التراث والتعريف بالفنون الشعبية والعادات والتقاليد</c:v>
                </c:pt>
                <c:pt idx="5">
                  <c:v>يهتم المجتمع الإماراتي بالمحافظة على الفنون البرية مثل فن الحربية (المواطنين)</c:v>
                </c:pt>
                <c:pt idx="6">
                  <c:v>حرص الاماراتيين على تشجيع أطفالهم للمشاركة وتعلم الرقصات والفنون الشعبية (المواطنين)</c:v>
                </c:pt>
                <c:pt idx="7">
                  <c:v>تحرص المدارس الحكومية والخاصة على توعية الطلاب بالموروث الثقافي الإماراتي</c:v>
                </c:pt>
                <c:pt idx="8">
                  <c:v>ما زال مجتمع الامارات يمارس الحرف الفنية البحرية مثل طراقة الليخ وقلادة الحبل (المواطنين)</c:v>
                </c:pt>
              </c:strCache>
            </c:strRef>
          </c:cat>
          <c:val>
            <c:numRef>
              <c:f>Summary!$D$406:$D$414</c:f>
              <c:numCache>
                <c:formatCode>0.00%</c:formatCode>
                <c:ptCount val="9"/>
                <c:pt idx="0">
                  <c:v>3.1007751937984496E-2</c:v>
                </c:pt>
                <c:pt idx="1">
                  <c:v>2.0671834625322998E-2</c:v>
                </c:pt>
                <c:pt idx="2">
                  <c:v>3.6175710594315243E-2</c:v>
                </c:pt>
                <c:pt idx="3">
                  <c:v>3.6175710594315243E-2</c:v>
                </c:pt>
                <c:pt idx="4">
                  <c:v>4.3927648578811367E-2</c:v>
                </c:pt>
                <c:pt idx="5">
                  <c:v>5.4263565891472867E-2</c:v>
                </c:pt>
                <c:pt idx="6">
                  <c:v>3.6175710594315243E-2</c:v>
                </c:pt>
                <c:pt idx="7">
                  <c:v>8.2687338501291993E-2</c:v>
                </c:pt>
                <c:pt idx="8">
                  <c:v>9.5607235142118857E-2</c:v>
                </c:pt>
              </c:numCache>
            </c:numRef>
          </c:val>
        </c:ser>
        <c:ser>
          <c:idx val="2"/>
          <c:order val="2"/>
          <c:tx>
            <c:strRef>
              <c:f>Summary!$E$404</c:f>
              <c:strCache>
                <c:ptCount val="1"/>
                <c:pt idx="0">
                  <c:v>نسبة عدم الموافقة</c:v>
                </c:pt>
              </c:strCache>
            </c:strRef>
          </c:tx>
          <c:spPr>
            <a:solidFill>
              <a:srgbClr val="C00000"/>
            </a:solidFill>
          </c:spPr>
          <c:invertIfNegative val="0"/>
          <c:dLbls>
            <c:dLbl>
              <c:idx val="0"/>
              <c:layout>
                <c:manualLayout>
                  <c:x val="6.9620253164556958E-2"/>
                  <c:y val="-1.700463137408038E-16"/>
                </c:manualLayout>
              </c:layout>
              <c:showLegendKey val="0"/>
              <c:showVal val="1"/>
              <c:showCatName val="0"/>
              <c:showSerName val="0"/>
              <c:showPercent val="0"/>
              <c:showBubbleSize val="0"/>
            </c:dLbl>
            <c:dLbl>
              <c:idx val="1"/>
              <c:layout>
                <c:manualLayout>
                  <c:x val="3.7974683544303799E-2"/>
                  <c:y val="-4.6376803126453843E-3"/>
                </c:manualLayout>
              </c:layout>
              <c:showLegendKey val="0"/>
              <c:showVal val="1"/>
              <c:showCatName val="0"/>
              <c:showSerName val="0"/>
              <c:showPercent val="0"/>
              <c:showBubbleSize val="0"/>
            </c:dLbl>
            <c:dLbl>
              <c:idx val="2"/>
              <c:layout>
                <c:manualLayout>
                  <c:x val="3.7974683544303799E-2"/>
                  <c:y val="0"/>
                </c:manualLayout>
              </c:layout>
              <c:showLegendKey val="0"/>
              <c:showVal val="1"/>
              <c:showCatName val="0"/>
              <c:showSerName val="0"/>
              <c:showPercent val="0"/>
              <c:showBubbleSize val="0"/>
            </c:dLbl>
            <c:dLbl>
              <c:idx val="3"/>
              <c:layout>
                <c:manualLayout>
                  <c:x val="4.3601116316156685E-3"/>
                  <c:y val="-4.251157843520095E-17"/>
                </c:manualLayout>
              </c:layout>
              <c:showLegendKey val="0"/>
              <c:showVal val="1"/>
              <c:showCatName val="0"/>
              <c:showSerName val="0"/>
              <c:showPercent val="0"/>
              <c:showBubbleSize val="0"/>
            </c:dLbl>
            <c:dLbl>
              <c:idx val="8"/>
              <c:layout>
                <c:manualLayout>
                  <c:x val="4.2194092827004218E-2"/>
                  <c:y val="-4.251157843520095E-17"/>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Summary!$B$406:$B$414</c:f>
              <c:strCache>
                <c:ptCount val="9"/>
                <c:pt idx="0">
                  <c:v>حرص الاماراتيين على إحياء الرقصات والفنون الشعبية في المناسبات المختلفة</c:v>
                </c:pt>
                <c:pt idx="1">
                  <c:v>لدي إهتمام بالتعرف على الفنون الشعبية الإماراتية</c:v>
                </c:pt>
                <c:pt idx="2">
                  <c:v>الحرص على تشجيع الإبداعات الشعرية عن طريق إحياء الأمسيات الشعرية </c:v>
                </c:pt>
                <c:pt idx="3">
                  <c:v>يهتم مجتمع الامارات بالمحافظة على الفنون مثل العيالة والليوا </c:v>
                </c:pt>
                <c:pt idx="4">
                  <c:v>تحرص جمعيات الفنون الشعبية على إحياء التراث والتعريف بالفنون الشعبية والعادات والتقاليد</c:v>
                </c:pt>
                <c:pt idx="5">
                  <c:v>يهتم المجتمع الإماراتي بالمحافظة على الفنون البرية مثل فن الحربية (المواطنين)</c:v>
                </c:pt>
                <c:pt idx="6">
                  <c:v>حرص الاماراتيين على تشجيع أطفالهم للمشاركة وتعلم الرقصات والفنون الشعبية (المواطنين)</c:v>
                </c:pt>
                <c:pt idx="7">
                  <c:v>تحرص المدارس الحكومية والخاصة على توعية الطلاب بالموروث الثقافي الإماراتي</c:v>
                </c:pt>
                <c:pt idx="8">
                  <c:v>ما زال مجتمع الامارات يمارس الحرف الفنية البحرية مثل طراقة الليخ وقلادة الحبل (المواطنين)</c:v>
                </c:pt>
              </c:strCache>
            </c:strRef>
          </c:cat>
          <c:val>
            <c:numRef>
              <c:f>Summary!$E$406:$E$414</c:f>
              <c:numCache>
                <c:formatCode>0.00%</c:formatCode>
                <c:ptCount val="9"/>
                <c:pt idx="0">
                  <c:v>7.7519379844961239E-3</c:v>
                </c:pt>
                <c:pt idx="1">
                  <c:v>7.7519379844961239E-3</c:v>
                </c:pt>
                <c:pt idx="2">
                  <c:v>1.0335917312661499E-2</c:v>
                </c:pt>
                <c:pt idx="3">
                  <c:v>7.7519379844961239E-3</c:v>
                </c:pt>
                <c:pt idx="4">
                  <c:v>5.1679586563307496E-3</c:v>
                </c:pt>
                <c:pt idx="5">
                  <c:v>1.0335917312661499E-2</c:v>
                </c:pt>
                <c:pt idx="6">
                  <c:v>1.5503875968992248E-2</c:v>
                </c:pt>
                <c:pt idx="7">
                  <c:v>1.0335917312661499E-2</c:v>
                </c:pt>
                <c:pt idx="8" formatCode="0.0%">
                  <c:v>2.3255813953488372E-2</c:v>
                </c:pt>
              </c:numCache>
            </c:numRef>
          </c:val>
        </c:ser>
        <c:dLbls>
          <c:showLegendKey val="0"/>
          <c:showVal val="1"/>
          <c:showCatName val="0"/>
          <c:showSerName val="0"/>
          <c:showPercent val="0"/>
          <c:showBubbleSize val="0"/>
        </c:dLbls>
        <c:gapWidth val="95"/>
        <c:overlap val="100"/>
        <c:axId val="42339328"/>
        <c:axId val="162451392"/>
      </c:barChart>
      <c:catAx>
        <c:axId val="42339328"/>
        <c:scaling>
          <c:orientation val="minMax"/>
        </c:scaling>
        <c:delete val="0"/>
        <c:axPos val="l"/>
        <c:numFmt formatCode="General" sourceLinked="1"/>
        <c:majorTickMark val="none"/>
        <c:minorTickMark val="none"/>
        <c:tickLblPos val="nextTo"/>
        <c:txPr>
          <a:bodyPr anchor="ctr" anchorCtr="0"/>
          <a:lstStyle/>
          <a:p>
            <a:pPr rtl="1">
              <a:defRPr b="1"/>
            </a:pPr>
            <a:endParaRPr lang="en-US"/>
          </a:p>
        </c:txPr>
        <c:crossAx val="162451392"/>
        <c:crosses val="autoZero"/>
        <c:auto val="1"/>
        <c:lblAlgn val="ctr"/>
        <c:lblOffset val="100"/>
        <c:noMultiLvlLbl val="0"/>
      </c:catAx>
      <c:valAx>
        <c:axId val="162451392"/>
        <c:scaling>
          <c:orientation val="minMax"/>
        </c:scaling>
        <c:delete val="1"/>
        <c:axPos val="b"/>
        <c:numFmt formatCode="0.00%" sourceLinked="1"/>
        <c:majorTickMark val="none"/>
        <c:minorTickMark val="none"/>
        <c:tickLblPos val="nextTo"/>
        <c:crossAx val="42339328"/>
        <c:crosses val="autoZero"/>
        <c:crossBetween val="between"/>
      </c:valAx>
    </c:plotArea>
    <c:legend>
      <c:legendPos val="t"/>
      <c:layout>
        <c:manualLayout>
          <c:xMode val="edge"/>
          <c:yMode val="edge"/>
          <c:x val="0.2823692038495188"/>
          <c:y val="0.91192147856517936"/>
          <c:w val="0.39114771254858965"/>
          <c:h val="8.3862771404720496E-2"/>
        </c:manualLayout>
      </c:layout>
      <c:overlay val="0"/>
      <c:txPr>
        <a:bodyPr/>
        <a:lstStyle/>
        <a:p>
          <a:pPr>
            <a:defRPr b="1"/>
          </a:pPr>
          <a:endParaRPr lang="en-US"/>
        </a:p>
      </c:txPr>
    </c:legend>
    <c:plotVisOnly val="1"/>
    <c:dispBlanksAs val="gap"/>
    <c:showDLblsOverMax val="0"/>
  </c:chart>
  <c:spPr>
    <a:ln>
      <a:noFill/>
    </a:ln>
  </c:sp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81441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18299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7030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8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01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2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6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45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58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77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41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42B9D-678C-9B41-B11C-D16E0E398708}"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25089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148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7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02F63-BEBB-4B6F-B7A5-C7B0E97CE3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480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1CDBE85-9CBA-48DB-86F8-F603870353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40463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ADD4282-2A40-4FF7-BBC6-7ABC956B70C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3881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AC07F25-DDB4-4E3E-8B46-0EB2845F011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044883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2D1FB73-D397-4CFF-BBB8-EB2477F13F8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880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D8BDCA4-DFF8-4CD5-ACBE-2555B641049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35143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9FD1A47-32D8-4FAE-BECF-F732084A503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01260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C74709A-E255-4B7E-B7D5-6043DA1CB32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1450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42B9D-678C-9B41-B11C-D16E0E398708}"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2539633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AD7AD5C-447D-412D-AF2A-1827F851BA7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43434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6DD50B6-3F99-41FD-B9D7-108AAE7038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17440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39F84B-67DA-41BC-8C15-1EF42EDB4F2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86559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FDB8EA3-9BAD-4222-9328-4A08705B2B8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110714"/>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431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326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848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87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02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79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42B9D-678C-9B41-B11C-D16E0E398708}"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898814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953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87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41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935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12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03A16-0643-45CB-89DF-71ED18D6A9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036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4229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386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601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17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42B9D-678C-9B41-B11C-D16E0E398708}"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516890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6947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8125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36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5603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534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71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00CFCF-816E-48F2-9B4D-58AA1BC0B6F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655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42B9D-678C-9B41-B11C-D16E0E398708}"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66450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2B9D-678C-9B41-B11C-D16E0E398708}"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420258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42B9D-678C-9B41-B11C-D16E0E398708}"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395956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42B9D-678C-9B41-B11C-D16E0E398708}"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6CC68-48D2-474F-B65C-5157945E57F3}" type="slidenum">
              <a:rPr lang="en-US" smtClean="0"/>
              <a:t>‹#›</a:t>
            </a:fld>
            <a:endParaRPr lang="en-US"/>
          </a:p>
        </p:txBody>
      </p:sp>
    </p:spTree>
    <p:extLst>
      <p:ext uri="{BB962C8B-B14F-4D97-AF65-F5344CB8AC3E}">
        <p14:creationId xmlns:p14="http://schemas.microsoft.com/office/powerpoint/2010/main" val="13488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2B9D-678C-9B41-B11C-D16E0E398708}"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6CC68-48D2-474F-B65C-5157945E57F3}" type="slidenum">
              <a:rPr lang="en-US" smtClean="0"/>
              <a:t>‹#›</a:t>
            </a:fld>
            <a:endParaRPr lang="en-US"/>
          </a:p>
        </p:txBody>
      </p:sp>
    </p:spTree>
    <p:extLst>
      <p:ext uri="{BB962C8B-B14F-4D97-AF65-F5344CB8AC3E}">
        <p14:creationId xmlns:p14="http://schemas.microsoft.com/office/powerpoint/2010/main" val="85000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8002F63-BEBB-4B6F-B7A5-C7B0E97CE3E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37096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charset="0"/>
                <a:cs typeface="Arial" charset="0"/>
              </a:defRPr>
            </a:lvl1pPr>
          </a:lstStyle>
          <a:p>
            <a:pPr defTabSz="914400" fontAlgn="base">
              <a:spcBef>
                <a:spcPct val="0"/>
              </a:spcBef>
              <a:spcAft>
                <a:spcPct val="0"/>
              </a:spcAft>
              <a:defRPr/>
            </a:pPr>
            <a:r>
              <a:rPr lang="ar-JO" smtClean="0">
                <a:solidFill>
                  <a:srgbClr val="000000"/>
                </a:solidFill>
              </a:rPr>
              <a:t>الأمانة العامة لمجلس الوزراء  |  مكتب الاتصال الحكومي </a:t>
            </a: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Arial" charset="0"/>
                <a:cs typeface="Arial" charset="0"/>
              </a:defRPr>
            </a:lvl1pPr>
          </a:lstStyle>
          <a:p>
            <a:pPr defTabSz="914400" fontAlgn="base">
              <a:spcBef>
                <a:spcPct val="0"/>
              </a:spcBef>
              <a:spcAft>
                <a:spcPct val="0"/>
              </a:spcAft>
              <a:defRPr/>
            </a:pPr>
            <a:fld id="{003F5489-9FEC-4668-89F4-FE48AFD5FFF1}" type="slidenum">
              <a:rPr lang="ar-SA">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11086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JO" smtClean="0">
                <a:solidFill>
                  <a:prstClr val="black">
                    <a:tint val="75000"/>
                  </a:prstClr>
                </a:solidFill>
              </a:rPr>
              <a:t>الأمانة العامة لمجلس الوزراء  |  مكتب الاتصال الحكومي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B603A16-0643-45CB-89DF-71ED18D6A9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056909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ar-JO" smtClean="0">
                <a:solidFill>
                  <a:prstClr val="black">
                    <a:tint val="75000"/>
                  </a:prstClr>
                </a:solidFill>
              </a:rPr>
              <a:t>الأمانة العامة لمجلس الوزراء  |  مكتب الاتصال الحكومي </a:t>
            </a: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300CFCF-816E-48F2-9B4D-58AA1BC0B6F8}" type="slidenum">
              <a:rPr lang="en-US" smtClean="0">
                <a:solidFill>
                  <a:prstClr val="black">
                    <a:tint val="75000"/>
                  </a:prstClr>
                </a:solidFill>
                <a:cs typeface="Arial" charset="0"/>
              </a:rPr>
              <a:pPr defTabSz="9144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39092029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91" y="2059750"/>
            <a:ext cx="9067287" cy="707886"/>
          </a:xfrm>
          <a:prstGeom prst="rect">
            <a:avLst/>
          </a:prstGeom>
          <a:noFill/>
        </p:spPr>
        <p:txBody>
          <a:bodyPr wrap="square" rtlCol="0">
            <a:spAutoFit/>
          </a:bodyPr>
          <a:lstStyle/>
          <a:p>
            <a:pPr algn="ctr" rtl="1"/>
            <a:r>
              <a:rPr lang="ar-SA" sz="4000" b="1" dirty="0">
                <a:solidFill>
                  <a:srgbClr val="A67930"/>
                </a:solidFill>
                <a:latin typeface="Arial"/>
              </a:rPr>
              <a:t>تقرير </a:t>
            </a:r>
            <a:r>
              <a:rPr lang="ar-AE" sz="4000" b="1" dirty="0" smtClean="0">
                <a:solidFill>
                  <a:srgbClr val="A67930"/>
                </a:solidFill>
                <a:latin typeface="Arial"/>
              </a:rPr>
              <a:t>وعي المجتمع بالتراث الإماراتي  الغير مادي</a:t>
            </a:r>
            <a:endParaRPr lang="ar-SA" sz="4000" b="1" dirty="0">
              <a:solidFill>
                <a:srgbClr val="A67930"/>
              </a:solidFill>
              <a:latin typeface="Arial"/>
            </a:endParaRPr>
          </a:p>
        </p:txBody>
      </p:sp>
      <p:sp>
        <p:nvSpPr>
          <p:cNvPr id="14" name="TextBox 13"/>
          <p:cNvSpPr txBox="1"/>
          <p:nvPr/>
        </p:nvSpPr>
        <p:spPr>
          <a:xfrm>
            <a:off x="8539650" y="6259286"/>
            <a:ext cx="279015" cy="369332"/>
          </a:xfrm>
          <a:prstGeom prst="rect">
            <a:avLst/>
          </a:prstGeom>
          <a:noFill/>
        </p:spPr>
        <p:txBody>
          <a:bodyPr wrap="square" rtlCol="0">
            <a:spAutoFit/>
          </a:bodyPr>
          <a:lstStyle/>
          <a:p>
            <a:pPr algn="r" rtl="1"/>
            <a:r>
              <a:rPr lang="en-US" b="1" dirty="0" smtClean="0">
                <a:latin typeface="Arial"/>
                <a:cs typeface="Arial"/>
              </a:rPr>
              <a:t>1</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1744"/>
            <a:ext cx="2695699" cy="977183"/>
          </a:xfrm>
          <a:prstGeom prst="rect">
            <a:avLst/>
          </a:prstGeom>
        </p:spPr>
      </p:pic>
      <p:sp>
        <p:nvSpPr>
          <p:cNvPr id="3" name="Rectangle 2"/>
          <p:cNvSpPr/>
          <p:nvPr/>
        </p:nvSpPr>
        <p:spPr>
          <a:xfrm>
            <a:off x="2915318" y="4396240"/>
            <a:ext cx="3200068" cy="430887"/>
          </a:xfrm>
          <a:prstGeom prst="rect">
            <a:avLst/>
          </a:prstGeom>
        </p:spPr>
        <p:txBody>
          <a:bodyPr wrap="square">
            <a:spAutoFit/>
          </a:bodyPr>
          <a:lstStyle/>
          <a:p>
            <a:pPr algn="ctr"/>
            <a:r>
              <a:rPr lang="en-US" sz="2200" dirty="0" smtClean="0"/>
              <a:t>2015</a:t>
            </a:r>
            <a:endParaRPr lang="ar-AE" sz="2200" dirty="0"/>
          </a:p>
        </p:txBody>
      </p:sp>
    </p:spTree>
    <p:extLst>
      <p:ext uri="{BB962C8B-B14F-4D97-AF65-F5344CB8AC3E}">
        <p14:creationId xmlns:p14="http://schemas.microsoft.com/office/powerpoint/2010/main" val="15373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10</a:t>
            </a:fld>
            <a:endParaRPr lang="en-US">
              <a:solidFill>
                <a:srgbClr val="000000"/>
              </a:solidFill>
            </a:endParaRPr>
          </a:p>
        </p:txBody>
      </p:sp>
      <p:sp>
        <p:nvSpPr>
          <p:cNvPr id="6" name="TextBox 5"/>
          <p:cNvSpPr txBox="1"/>
          <p:nvPr/>
        </p:nvSpPr>
        <p:spPr>
          <a:xfrm>
            <a:off x="0" y="457199"/>
            <a:ext cx="9144000" cy="569387"/>
          </a:xfrm>
          <a:prstGeom prst="rect">
            <a:avLst/>
          </a:prstGeom>
          <a:solidFill>
            <a:srgbClr val="C0A400"/>
          </a:solidFill>
        </p:spPr>
        <p:txBody>
          <a:bodyPr wrap="square" rtlCol="0">
            <a:spAutoFit/>
          </a:bodyPr>
          <a:lstStyle/>
          <a:p>
            <a:pPr algn="r" defTabSz="914400"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لوعي المجتمع بالتراث الاماراتي الغير مادي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204524814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نوع</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الجنس. </a:t>
            </a:r>
            <a:endParaRPr lang="en-US" dirty="0"/>
          </a:p>
        </p:txBody>
      </p:sp>
    </p:spTree>
    <p:extLst>
      <p:ext uri="{BB962C8B-B14F-4D97-AF65-F5344CB8AC3E}">
        <p14:creationId xmlns:p14="http://schemas.microsoft.com/office/powerpoint/2010/main" val="230089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pPr defTabSz="914400"/>
            <a:r>
              <a:rPr lang="ar-JO" dirty="0" smtClean="0">
                <a:solidFill>
                  <a:srgbClr val="FFFFFF"/>
                </a:solidFill>
              </a:rPr>
              <a:t>تحليل </a:t>
            </a:r>
            <a:r>
              <a:rPr lang="ar-JO" dirty="0">
                <a:solidFill>
                  <a:srgbClr val="FFFFFF"/>
                </a:solidFill>
              </a:rPr>
              <a:t>النتائج بحسب </a:t>
            </a:r>
            <a:r>
              <a:rPr lang="ar-JO" dirty="0" smtClean="0">
                <a:solidFill>
                  <a:srgbClr val="FFFFFF"/>
                </a:solidFill>
              </a:rPr>
              <a:t>المحاور</a:t>
            </a: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11</a:t>
            </a:fld>
            <a:endParaRPr lang="en-US" dirty="0">
              <a:solidFill>
                <a:srgbClr val="000000"/>
              </a:solidFill>
            </a:endParaRPr>
          </a:p>
        </p:txBody>
      </p:sp>
      <p:sp>
        <p:nvSpPr>
          <p:cNvPr id="8" name="TextBox 7"/>
          <p:cNvSpPr txBox="1"/>
          <p:nvPr/>
        </p:nvSpPr>
        <p:spPr>
          <a:xfrm>
            <a:off x="72025" y="4114800"/>
            <a:ext cx="9061974" cy="1731243"/>
          </a:xfrm>
          <a:prstGeom prst="rect">
            <a:avLst/>
          </a:prstGeom>
          <a:noFill/>
        </p:spPr>
        <p:txBody>
          <a:bodyPr wrap="square" rtlCol="0">
            <a:spAutoFit/>
          </a:bodyPr>
          <a:lstStyle/>
          <a:p>
            <a:pPr marL="285750" indent="-285750" algn="just" defTabSz="914400" rtl="1">
              <a:buClr>
                <a:srgbClr val="C0A400"/>
              </a:buClr>
              <a:buFont typeface="Wingdings" pitchFamily="2" charset="2"/>
              <a:buChar char="§"/>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المحافظة على ظاهرة الطب الشعبي وكفاية المبادرات لإحياء العادات والتقاليد الاماراتية هم من اهم المعايير التي يجب التركيز عليها ووضع مبادرات عملية لرفع نسبة الوعي بها، وفيما يلي ابرز الملاحظات الواردة من الجمهور:</a:t>
            </a:r>
          </a:p>
          <a:p>
            <a:pPr marL="285750" indent="-285750" algn="just" defTabSz="914400" rtl="1">
              <a:buClr>
                <a:srgbClr val="C0A400"/>
              </a:buClr>
              <a:buFont typeface="Wingdings" pitchFamily="2" charset="2"/>
              <a:buChar char="§"/>
            </a:pPr>
            <a:endParaRPr lang="ar-JO" sz="1600" b="1" dirty="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endParaRPr>
          </a:p>
          <a:p>
            <a:pPr marL="688975" indent="-285750" algn="just" defTabSz="914400" rtl="1">
              <a:buClr>
                <a:srgbClr val="C00000"/>
              </a:buClr>
              <a:buFont typeface="Wingdings" pitchFamily="2" charset="2"/>
              <a:buChar char="ü"/>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تنظيم عمل الجمعيات </a:t>
            </a:r>
            <a:r>
              <a:rPr lang="ar-JO" sz="1600" b="1" dirty="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والجهات التي تعنى بالمحافظة على التراث الاماراتي </a:t>
            </a: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وتقديم الدعم للازم.</a:t>
            </a:r>
          </a:p>
          <a:p>
            <a:pPr marL="688975" indent="-285750" algn="just" defTabSz="914400" rtl="1">
              <a:buClr>
                <a:srgbClr val="C00000"/>
              </a:buClr>
              <a:buFont typeface="Wingdings" pitchFamily="2" charset="2"/>
              <a:buChar char="ü"/>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التنسيق مع وزارة الصحة لتنظيم العمل ورعاية الطب الشعبي ونشره.</a:t>
            </a:r>
          </a:p>
          <a:p>
            <a:pPr marL="341313" algn="just" defTabSz="914400" rtl="1"/>
            <a:endParaRPr lang="ar-JO" sz="1600" b="1" dirty="0">
              <a:solidFill>
                <a:srgbClr val="000000">
                  <a:lumMod val="95000"/>
                  <a:lumOff val="5000"/>
                </a:srgbClr>
              </a:solidFill>
              <a:latin typeface="Sakkal Majalla" pitchFamily="2" charset="-78"/>
              <a:cs typeface="Sakkal Majalla" pitchFamily="2" charset="-78"/>
            </a:endParaRPr>
          </a:p>
          <a:p>
            <a:pPr algn="r" defTabSz="914400" rtl="1">
              <a:buClr>
                <a:srgbClr val="C0A400"/>
              </a:buClr>
            </a:pPr>
            <a:endParaRPr lang="ar-JO" sz="105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70563928"/>
              </p:ext>
            </p:extLst>
          </p:nvPr>
        </p:nvGraphicFramePr>
        <p:xfrm>
          <a:off x="1568532" y="1678502"/>
          <a:ext cx="6553200" cy="1857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336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79646" y="228600"/>
            <a:ext cx="4064353" cy="584775"/>
          </a:xfrm>
          <a:prstGeom prst="rect">
            <a:avLst/>
          </a:prstGeom>
          <a:solidFill>
            <a:srgbClr val="C0A400"/>
          </a:solidFill>
        </p:spPr>
        <p:txBody>
          <a:bodyPr wrap="square" rtlCol="0">
            <a:spAutoFit/>
          </a:bodyPr>
          <a:lstStyle>
            <a:defPPr>
              <a:defRPr lang="en-US"/>
            </a:defPPr>
            <a:lvl1pPr algn="r" rtl="1">
              <a:defRPr sz="3200" b="1">
                <a:solidFill>
                  <a:schemeClr val="bg1"/>
                </a:solidFill>
                <a:effectLst>
                  <a:outerShdw blurRad="38100" dist="38100" dir="2700000" algn="tl">
                    <a:srgbClr val="000000">
                      <a:alpha val="43137"/>
                    </a:srgbClr>
                  </a:outerShdw>
                </a:effectLst>
                <a:latin typeface="Sakkal Majalla" pitchFamily="2" charset="-78"/>
                <a:cs typeface="Sakkal Majalla" pitchFamily="2" charset="-78"/>
              </a:defRPr>
            </a:lvl1pPr>
          </a:lstStyle>
          <a:p>
            <a:pPr defTabSz="914400"/>
            <a:r>
              <a:rPr lang="ar-JO" dirty="0" smtClean="0">
                <a:solidFill>
                  <a:srgbClr val="FFFFFF"/>
                </a:solidFill>
              </a:rPr>
              <a:t>تحليل </a:t>
            </a:r>
            <a:r>
              <a:rPr lang="ar-JO" dirty="0">
                <a:solidFill>
                  <a:srgbClr val="FFFFFF"/>
                </a:solidFill>
              </a:rPr>
              <a:t>النتائج بحسب </a:t>
            </a:r>
            <a:r>
              <a:rPr lang="ar-JO" dirty="0" smtClean="0">
                <a:solidFill>
                  <a:srgbClr val="FFFFFF"/>
                </a:solidFill>
              </a:rPr>
              <a:t>المحاور</a:t>
            </a:r>
            <a:endParaRPr lang="en-US" dirty="0">
              <a:solidFill>
                <a:srgbClr val="FFFFFF"/>
              </a:solidFill>
            </a:endParaRPr>
          </a:p>
        </p:txBody>
      </p:sp>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12</a:t>
            </a:fld>
            <a:endParaRPr lang="en-US" dirty="0">
              <a:solidFill>
                <a:srgbClr val="000000"/>
              </a:solidFill>
            </a:endParaRPr>
          </a:p>
        </p:txBody>
      </p:sp>
      <p:sp>
        <p:nvSpPr>
          <p:cNvPr id="9" name="TextBox 8"/>
          <p:cNvSpPr txBox="1"/>
          <p:nvPr/>
        </p:nvSpPr>
        <p:spPr>
          <a:xfrm>
            <a:off x="72025" y="4114800"/>
            <a:ext cx="9061974" cy="1485022"/>
          </a:xfrm>
          <a:prstGeom prst="rect">
            <a:avLst/>
          </a:prstGeom>
          <a:noFill/>
        </p:spPr>
        <p:txBody>
          <a:bodyPr wrap="square" rtlCol="0">
            <a:spAutoFit/>
          </a:bodyPr>
          <a:lstStyle/>
          <a:p>
            <a:pPr marL="285750" indent="-285750" algn="just" defTabSz="914400" rtl="1">
              <a:buClr>
                <a:srgbClr val="C0A400"/>
              </a:buClr>
              <a:buFont typeface="Wingdings" pitchFamily="2" charset="2"/>
              <a:buChar char="§"/>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تركز ملاحظات الجمهور بخصوص الوعي بالفنون الشعبية على ما يلي:</a:t>
            </a:r>
          </a:p>
          <a:p>
            <a:pPr marL="285750" indent="-285750" algn="just" defTabSz="914400" rtl="1">
              <a:buClr>
                <a:srgbClr val="C0A400"/>
              </a:buClr>
              <a:buFont typeface="Wingdings" pitchFamily="2" charset="2"/>
              <a:buChar char="§"/>
            </a:pPr>
            <a:endParaRPr lang="ar-JO" sz="1600" b="1" dirty="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endParaRPr>
          </a:p>
          <a:p>
            <a:pPr marL="688975" indent="-285750" algn="just" defTabSz="914400" rtl="1">
              <a:buClr>
                <a:srgbClr val="C00000"/>
              </a:buClr>
              <a:buFont typeface="Wingdings" pitchFamily="2" charset="2"/>
              <a:buChar char="ü"/>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تفعيل دور المدارس للتعريف وممارسة الفنون الشعبية الاماراتية.</a:t>
            </a:r>
          </a:p>
          <a:p>
            <a:pPr marL="688975" indent="-285750" algn="just" defTabSz="914400" rtl="1">
              <a:buClr>
                <a:srgbClr val="C00000"/>
              </a:buClr>
              <a:buFont typeface="Wingdings" pitchFamily="2" charset="2"/>
              <a:buChar char="ü"/>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تنظيم مسابقات على مستوى الدولة لمختلف انواع الفنون الشعبية.</a:t>
            </a:r>
          </a:p>
          <a:p>
            <a:pPr marL="341313" algn="just" defTabSz="914400" rtl="1"/>
            <a:endParaRPr lang="ar-JO" sz="1600" b="1" dirty="0">
              <a:solidFill>
                <a:srgbClr val="000000">
                  <a:lumMod val="95000"/>
                  <a:lumOff val="5000"/>
                </a:srgbClr>
              </a:solidFill>
              <a:latin typeface="Sakkal Majalla" pitchFamily="2" charset="-78"/>
              <a:cs typeface="Sakkal Majalla" pitchFamily="2" charset="-78"/>
            </a:endParaRPr>
          </a:p>
          <a:p>
            <a:pPr algn="r" defTabSz="914400" rtl="1">
              <a:buClr>
                <a:srgbClr val="C0A400"/>
              </a:buClr>
            </a:pPr>
            <a:endParaRPr lang="ar-JO" sz="105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376975588"/>
              </p:ext>
            </p:extLst>
          </p:nvPr>
        </p:nvGraphicFramePr>
        <p:xfrm>
          <a:off x="1383970" y="1287885"/>
          <a:ext cx="6019800" cy="2738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419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118" y="400436"/>
            <a:ext cx="5866072" cy="584775"/>
          </a:xfrm>
          <a:prstGeom prst="rect">
            <a:avLst/>
          </a:prstGeom>
          <a:solidFill>
            <a:srgbClr val="C0A400"/>
          </a:solidFill>
        </p:spPr>
        <p:txBody>
          <a:bodyPr wrap="square" rtlCol="0">
            <a:spAutoFit/>
          </a:bodyPr>
          <a:lstStyle/>
          <a:p>
            <a:pPr algn="r" defTabSz="914400" rtl="1"/>
            <a:r>
              <a:rPr lang="ar-AE" sz="32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تحليل </a:t>
            </a:r>
            <a:r>
              <a:rPr lang="ar-AE"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العوامل المؤثرة (</a:t>
            </a:r>
            <a:r>
              <a:rPr lang="en-US"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Impact Analysis</a:t>
            </a:r>
            <a:r>
              <a:rPr lang="ar-AE"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a:t>
            </a:r>
            <a:endParaRPr lang="en-US"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TextBox 7"/>
          <p:cNvSpPr txBox="1"/>
          <p:nvPr/>
        </p:nvSpPr>
        <p:spPr>
          <a:xfrm>
            <a:off x="172871" y="1106269"/>
            <a:ext cx="8954914" cy="646331"/>
          </a:xfrm>
          <a:prstGeom prst="rect">
            <a:avLst/>
          </a:prstGeom>
          <a:noFill/>
        </p:spPr>
        <p:txBody>
          <a:bodyPr wrap="square" rtlCol="0">
            <a:spAutoFit/>
          </a:bodyPr>
          <a:lstStyle/>
          <a:p>
            <a:pPr algn="just" defTabSz="914400" rtl="1">
              <a:defRPr/>
            </a:pPr>
            <a:r>
              <a:rPr lang="ar-AE" b="1" kern="0" dirty="0" smtClean="0">
                <a:solidFill>
                  <a:sysClr val="windowText" lastClr="000000"/>
                </a:solidFill>
                <a:latin typeface="Sakkal Majalla" pitchFamily="2" charset="-78"/>
                <a:cs typeface="Sakkal Majalla" pitchFamily="2" charset="-78"/>
              </a:rPr>
              <a:t>تم استخدام مبدأ باريتو في تحليل العوامل المؤثرة بحيث تم تحديد </a:t>
            </a:r>
            <a:r>
              <a:rPr lang="ar-AE" b="1" kern="0" dirty="0">
                <a:solidFill>
                  <a:sysClr val="windowText" lastClr="000000"/>
                </a:solidFill>
                <a:latin typeface="Sakkal Majalla" pitchFamily="2" charset="-78"/>
                <a:cs typeface="Sakkal Majalla" pitchFamily="2" charset="-78"/>
              </a:rPr>
              <a:t>الـ </a:t>
            </a:r>
            <a:r>
              <a:rPr lang="ar-AE" b="1" u="sng" kern="0" dirty="0">
                <a:solidFill>
                  <a:sysClr val="windowText" lastClr="000000"/>
                </a:solidFill>
                <a:latin typeface="Sakkal Majalla" pitchFamily="2" charset="-78"/>
                <a:cs typeface="Sakkal Majalla" pitchFamily="2" charset="-78"/>
              </a:rPr>
              <a:t>"20%"</a:t>
            </a:r>
            <a:r>
              <a:rPr lang="ar-AE" b="1" kern="0" dirty="0">
                <a:solidFill>
                  <a:sysClr val="windowText" lastClr="000000"/>
                </a:solidFill>
                <a:latin typeface="Sakkal Majalla" pitchFamily="2" charset="-78"/>
                <a:cs typeface="Sakkal Majalla" pitchFamily="2" charset="-78"/>
              </a:rPr>
              <a:t> من </a:t>
            </a:r>
            <a:r>
              <a:rPr lang="ar-JO" b="1" kern="0" dirty="0" smtClean="0">
                <a:solidFill>
                  <a:sysClr val="windowText" lastClr="000000"/>
                </a:solidFill>
                <a:latin typeface="Sakkal Majalla" pitchFamily="2" charset="-78"/>
                <a:cs typeface="Sakkal Majalla" pitchFamily="2" charset="-78"/>
              </a:rPr>
              <a:t>ال</a:t>
            </a:r>
            <a:r>
              <a:rPr lang="ar-AE" b="1" kern="0" dirty="0" smtClean="0">
                <a:solidFill>
                  <a:sysClr val="windowText" lastClr="000000"/>
                </a:solidFill>
                <a:latin typeface="Sakkal Majalla" pitchFamily="2" charset="-78"/>
                <a:cs typeface="Sakkal Majalla" pitchFamily="2" charset="-78"/>
              </a:rPr>
              <a:t>جوانب التي </a:t>
            </a:r>
            <a:r>
              <a:rPr lang="ar-AE" b="1" kern="0" dirty="0">
                <a:solidFill>
                  <a:sysClr val="windowText" lastClr="000000"/>
                </a:solidFill>
                <a:latin typeface="Sakkal Majalla" pitchFamily="2" charset="-78"/>
                <a:cs typeface="Sakkal Majalla" pitchFamily="2" charset="-78"/>
              </a:rPr>
              <a:t>شكلت </a:t>
            </a:r>
            <a:r>
              <a:rPr lang="ar-AE" b="1" u="sng" kern="0" dirty="0">
                <a:solidFill>
                  <a:sysClr val="windowText" lastClr="000000"/>
                </a:solidFill>
                <a:latin typeface="Sakkal Majalla" pitchFamily="2" charset="-78"/>
                <a:cs typeface="Sakkal Majalla" pitchFamily="2" charset="-78"/>
              </a:rPr>
              <a:t>"80%"</a:t>
            </a:r>
            <a:r>
              <a:rPr lang="ar-AE" b="1" kern="0" dirty="0">
                <a:solidFill>
                  <a:sysClr val="windowText" lastClr="000000"/>
                </a:solidFill>
                <a:latin typeface="Sakkal Majalla" pitchFamily="2" charset="-78"/>
                <a:cs typeface="Sakkal Majalla" pitchFamily="2" charset="-78"/>
              </a:rPr>
              <a:t> من </a:t>
            </a:r>
            <a:r>
              <a:rPr lang="ar-JO" b="1" kern="0" dirty="0" smtClean="0">
                <a:solidFill>
                  <a:sysClr val="windowText" lastClr="000000"/>
                </a:solidFill>
                <a:latin typeface="Sakkal Majalla" pitchFamily="2" charset="-78"/>
                <a:cs typeface="Sakkal Majalla" pitchFamily="2" charset="-78"/>
              </a:rPr>
              <a:t>تدني نسبة الوعي بالتراث الاماراتي الغير مادي</a:t>
            </a:r>
            <a:endParaRPr lang="en-US" b="1" kern="0" dirty="0">
              <a:solidFill>
                <a:sysClr val="windowText" lastClr="000000"/>
              </a:solidFill>
              <a:latin typeface="Sakkal Majalla" pitchFamily="2" charset="-78"/>
              <a:cs typeface="Sakkal Majalla" pitchFamily="2" charset="-78"/>
            </a:endParaRPr>
          </a:p>
        </p:txBody>
      </p:sp>
      <p:sp>
        <p:nvSpPr>
          <p:cNvPr id="20"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13</a:t>
            </a:fld>
            <a:endParaRPr lang="en-US" sz="1400" b="1" dirty="0">
              <a:solidFill>
                <a:srgbClr val="000000">
                  <a:tint val="75000"/>
                </a:srgbClr>
              </a:solidFill>
            </a:endParaRPr>
          </a:p>
        </p:txBody>
      </p:sp>
      <p:sp>
        <p:nvSpPr>
          <p:cNvPr id="13" name="Rounded Rectangle 12"/>
          <p:cNvSpPr/>
          <p:nvPr/>
        </p:nvSpPr>
        <p:spPr bwMode="auto">
          <a:xfrm>
            <a:off x="2034650" y="2275747"/>
            <a:ext cx="5046457"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م</a:t>
            </a:r>
            <a:r>
              <a:rPr lang="ar-SA"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مارس</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ة</a:t>
            </a:r>
            <a:r>
              <a:rPr lang="ar-SA"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 </a:t>
            </a:r>
            <a:r>
              <a:rPr lang="ar-SA"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الحرف الفنية البحرية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4" name="Rounded Rectangle 13"/>
          <p:cNvSpPr/>
          <p:nvPr/>
        </p:nvSpPr>
        <p:spPr bwMode="auto">
          <a:xfrm>
            <a:off x="2046496" y="1735419"/>
            <a:ext cx="5046457"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المحافظة على ظاهرة الطب الشعبي وتنظيمها</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5" name="Rounded Rectangle 14"/>
          <p:cNvSpPr/>
          <p:nvPr/>
        </p:nvSpPr>
        <p:spPr bwMode="auto">
          <a:xfrm>
            <a:off x="2051909" y="2732946"/>
            <a:ext cx="5046457" cy="604019"/>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a:r>
              <a:rPr lang="ar-SA"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محافظة الجهات على إحياء تراث السباقات مثل : سباق الهجن ،الفروسية والقوارب</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6" name="Rounded Rectangle 15"/>
          <p:cNvSpPr/>
          <p:nvPr/>
        </p:nvSpPr>
        <p:spPr bwMode="auto">
          <a:xfrm>
            <a:off x="2057400" y="4021419"/>
            <a:ext cx="502920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تشجيع الأطفال على المشاركة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وتعلم الرقصات والفنون الشعبية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8" name="Rounded Rectangle 17"/>
          <p:cNvSpPr/>
          <p:nvPr/>
        </p:nvSpPr>
        <p:spPr bwMode="auto">
          <a:xfrm>
            <a:off x="2057400" y="4554819"/>
            <a:ext cx="502920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rtl="1"/>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المحافظة على الفنون البرية مثل فن الحربية</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26" name="Rounded Rectangle 25"/>
          <p:cNvSpPr/>
          <p:nvPr/>
        </p:nvSpPr>
        <p:spPr bwMode="auto">
          <a:xfrm>
            <a:off x="2057400" y="3488019"/>
            <a:ext cx="502920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دور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المدارس الحكومية والخاصة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بتوعية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الطلاب بالموروث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الثقافي</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32" name="Rounded Rectangle 31"/>
          <p:cNvSpPr/>
          <p:nvPr/>
        </p:nvSpPr>
        <p:spPr bwMode="auto">
          <a:xfrm>
            <a:off x="2055125" y="5080211"/>
            <a:ext cx="5029200" cy="4572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اهتمام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مجتمع الامارات بالمحافظة على الفنون مثل العيالة </a:t>
            </a:r>
            <a:r>
              <a:rPr lang="ar-JO" b="1" dirty="0" err="1">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والليوا</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 </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
        <p:nvSpPr>
          <p:cNvPr id="19" name="Rounded Rectangle 18"/>
          <p:cNvSpPr/>
          <p:nvPr/>
        </p:nvSpPr>
        <p:spPr bwMode="auto">
          <a:xfrm>
            <a:off x="2069166" y="5558175"/>
            <a:ext cx="5029200" cy="553400"/>
          </a:xfrm>
          <a:prstGeom prst="roundRect">
            <a:avLst/>
          </a:prstGeom>
          <a:solidFill>
            <a:schemeClr val="bg1">
              <a:lumMod val="95000"/>
            </a:schemeClr>
          </a:solidFill>
          <a:ln>
            <a:solidFill>
              <a:srgbClr val="C0A4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rtl="1"/>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دور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جمعيات الفنون الشعبية </a:t>
            </a:r>
            <a:r>
              <a:rPr lang="ar-JO" b="1" dirty="0" smtClean="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على </a:t>
            </a:r>
            <a:r>
              <a:rPr lang="ar-JO"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rPr>
              <a:t>إحياء التراث والتعريف بالفنون الشعبية والعادات والتقاليد</a:t>
            </a:r>
            <a:endParaRPr lang="en-US" b="1" dirty="0">
              <a:solidFill>
                <a:srgbClr val="000000"/>
              </a:solidFill>
              <a:effectLst>
                <a:outerShdw blurRad="38100" dist="38100" dir="2700000" algn="tl">
                  <a:srgbClr val="000000">
                    <a:alpha val="43137"/>
                  </a:srgbClr>
                </a:outerShdw>
              </a:effectLst>
              <a:latin typeface="Sakkal Majalla" pitchFamily="2" charset="-78"/>
              <a:ea typeface="Times New Roman"/>
              <a:cs typeface="Sakkal Majalla" pitchFamily="2" charset="-78"/>
            </a:endParaRPr>
          </a:p>
        </p:txBody>
      </p:sp>
    </p:spTree>
    <p:extLst>
      <p:ext uri="{BB962C8B-B14F-4D97-AF65-F5344CB8AC3E}">
        <p14:creationId xmlns:p14="http://schemas.microsoft.com/office/powerpoint/2010/main" val="178175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72200" y="381000"/>
            <a:ext cx="2971800" cy="584775"/>
          </a:xfrm>
          <a:prstGeom prst="rect">
            <a:avLst/>
          </a:prstGeom>
          <a:solidFill>
            <a:srgbClr val="C0A4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AE" sz="32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التوصيات</a:t>
            </a:r>
            <a:endParaRPr lang="en-US" sz="32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420816933"/>
              </p:ext>
            </p:extLst>
          </p:nvPr>
        </p:nvGraphicFramePr>
        <p:xfrm>
          <a:off x="609600" y="1143000"/>
          <a:ext cx="8229600" cy="4349496"/>
        </p:xfrm>
        <a:graphic>
          <a:graphicData uri="http://schemas.openxmlformats.org/drawingml/2006/table">
            <a:tbl>
              <a:tblPr firstRow="1" bandRow="1">
                <a:tableStyleId>{9D7B26C5-4107-4FEC-AEDC-1716B250A1EF}</a:tableStyleId>
              </a:tblPr>
              <a:tblGrid>
                <a:gridCol w="7848600"/>
                <a:gridCol w="381000"/>
              </a:tblGrid>
              <a:tr h="370840">
                <a:tc>
                  <a:txBody>
                    <a:bodyPr/>
                    <a:lstStyle/>
                    <a:p>
                      <a:pPr marL="0" marR="0" algn="ctr">
                        <a:lnSpc>
                          <a:spcPct val="115000"/>
                        </a:lnSpc>
                        <a:spcBef>
                          <a:spcPts val="0"/>
                        </a:spcBef>
                        <a:spcAft>
                          <a:spcPts val="1000"/>
                        </a:spcAft>
                      </a:pPr>
                      <a:r>
                        <a:rPr lang="ar-JO" sz="2000" b="1" dirty="0">
                          <a:solidFill>
                            <a:schemeClr val="bg1"/>
                          </a:solidFill>
                          <a:effectLst/>
                          <a:latin typeface="Sakkal Majalla" pitchFamily="2" charset="-78"/>
                          <a:ea typeface="Calibri"/>
                          <a:cs typeface="Sakkal Majalla" pitchFamily="2" charset="-78"/>
                        </a:rPr>
                        <a:t>التوصية</a:t>
                      </a:r>
                      <a:endParaRPr lang="en-US" sz="1600" b="1" dirty="0">
                        <a:solidFill>
                          <a:schemeClr val="bg1"/>
                        </a:solidFill>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c>
                  <a:txBody>
                    <a:bodyPr/>
                    <a:lstStyle/>
                    <a:p>
                      <a:pPr algn="ctr"/>
                      <a:r>
                        <a:rPr lang="ar-AE" sz="2000" b="1" dirty="0" smtClean="0">
                          <a:solidFill>
                            <a:schemeClr val="bg1"/>
                          </a:solidFill>
                          <a:latin typeface="Sakkal Majalla" pitchFamily="2" charset="-78"/>
                          <a:cs typeface="Sakkal Majalla" pitchFamily="2" charset="-78"/>
                        </a:rPr>
                        <a:t>م</a:t>
                      </a:r>
                      <a:endParaRPr lang="en-US" sz="2000" b="1" dirty="0">
                        <a:solidFill>
                          <a:schemeClr val="bg1"/>
                        </a:solidFill>
                        <a:latin typeface="Sakkal Majalla" pitchFamily="2" charset="-78"/>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r>
              <a:tr h="370840">
                <a:tc>
                  <a:txBody>
                    <a:bodyPr/>
                    <a:lstStyle/>
                    <a:p>
                      <a:pPr algn="r" rtl="1" fontAlgn="b"/>
                      <a:r>
                        <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تشجيع الأجيال في المدارس علي إبراز مواهبهم و إبداعات في احياء التراث من خلال المسابقات المحفزة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JO" sz="1600" b="1" dirty="0" smtClean="0">
                          <a:effectLst/>
                          <a:latin typeface="Sakkal Majalla" pitchFamily="2" charset="-78"/>
                          <a:ea typeface="Calibri"/>
                          <a:cs typeface="Sakkal Majalla" pitchFamily="2" charset="-78"/>
                        </a:rPr>
                        <a:t>دراسة انشاء</a:t>
                      </a:r>
                      <a:r>
                        <a:rPr lang="ar-JO" sz="1600" b="1" baseline="0" dirty="0" smtClean="0">
                          <a:effectLst/>
                          <a:latin typeface="Sakkal Majalla" pitchFamily="2" charset="-78"/>
                          <a:ea typeface="Calibri"/>
                          <a:cs typeface="Sakkal Majalla" pitchFamily="2" charset="-78"/>
                        </a:rPr>
                        <a:t> مراكز لتعليم الفنون الشعبية بإشراف الوزارة.</a:t>
                      </a:r>
                      <a:endParaRPr lang="en-US" sz="1600" b="1" dirty="0" smtClean="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2</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AE" sz="1600" b="1" dirty="0" smtClean="0">
                          <a:effectLst/>
                          <a:latin typeface="Sakkal Majalla" pitchFamily="2" charset="-78"/>
                          <a:ea typeface="Calibri"/>
                          <a:cs typeface="Sakkal Majalla" pitchFamily="2" charset="-78"/>
                        </a:rPr>
                        <a:t>اصدار كتاب عن الفنون الشعبية مصغر للأطفال حتى</a:t>
                      </a:r>
                      <a:r>
                        <a:rPr lang="ar-AE" sz="1600" b="1" baseline="0" dirty="0" smtClean="0">
                          <a:effectLst/>
                          <a:latin typeface="Sakkal Majalla" pitchFamily="2" charset="-78"/>
                          <a:ea typeface="Calibri"/>
                          <a:cs typeface="Sakkal Majalla" pitchFamily="2" charset="-78"/>
                        </a:rPr>
                        <a:t> يتم توعيتهم بتلك الفنون .</a:t>
                      </a:r>
                      <a:endParaRPr lang="en-US" sz="1600" b="1" dirty="0" smtClean="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3</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JO" sz="1600" b="1" dirty="0" smtClean="0">
                          <a:effectLst/>
                          <a:latin typeface="Sakkal Majalla" pitchFamily="2" charset="-78"/>
                          <a:ea typeface="Calibri"/>
                          <a:cs typeface="Sakkal Majalla" pitchFamily="2" charset="-78"/>
                        </a:rPr>
                        <a:t>دعوة </a:t>
                      </a:r>
                      <a:r>
                        <a:rPr lang="ar-JO" sz="1600" b="1" baseline="0" dirty="0" smtClean="0">
                          <a:effectLst/>
                          <a:latin typeface="Sakkal Majalla" pitchFamily="2" charset="-78"/>
                          <a:ea typeface="Calibri"/>
                          <a:cs typeface="Sakkal Majalla" pitchFamily="2" charset="-78"/>
                        </a:rPr>
                        <a:t>جمعيات الفنون الشعبية على مستوى الدولة لمعرفة احتياجاتهم لتفعيل دورهم في نشر الوعي </a:t>
                      </a:r>
                      <a:r>
                        <a:rPr lang="ar-JO" sz="1600" b="1" baseline="0" dirty="0" err="1" smtClean="0">
                          <a:effectLst/>
                          <a:latin typeface="Sakkal Majalla" pitchFamily="2" charset="-78"/>
                          <a:ea typeface="Calibri"/>
                          <a:cs typeface="Sakkal Majalla" pitchFamily="2" charset="-78"/>
                        </a:rPr>
                        <a:t>لافراد</a:t>
                      </a:r>
                      <a:r>
                        <a:rPr lang="ar-JO" sz="1600" b="1" baseline="0" dirty="0" smtClean="0">
                          <a:effectLst/>
                          <a:latin typeface="Sakkal Majalla" pitchFamily="2" charset="-78"/>
                          <a:ea typeface="Calibri"/>
                          <a:cs typeface="Sakkal Majalla" pitchFamily="2" charset="-78"/>
                        </a:rPr>
                        <a:t> المجتمع ووضع خطط عملية بهذا الخصوص.</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4</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51">
                <a:tc>
                  <a:txBody>
                    <a:bodyPr/>
                    <a:lstStyle/>
                    <a:p>
                      <a:pPr marL="0" marR="0" lvl="0" indent="0" algn="just" defTabSz="914400" rtl="1" eaLnBrk="1" fontAlgn="auto" latinLnBrk="0" hangingPunct="1">
                        <a:lnSpc>
                          <a:spcPct val="115000"/>
                        </a:lnSpc>
                        <a:spcBef>
                          <a:spcPts val="0"/>
                        </a:spcBef>
                        <a:spcAft>
                          <a:spcPts val="1000"/>
                        </a:spcAft>
                        <a:buClr>
                          <a:srgbClr val="C00000"/>
                        </a:buClr>
                        <a:buSzTx/>
                        <a:buFontTx/>
                        <a:buNone/>
                        <a:tabLst/>
                        <a:defRPr/>
                      </a:pPr>
                      <a:r>
                        <a:rPr lang="ar-JO" sz="1600" b="1" kern="1200" noProof="0" dirty="0" smtClean="0">
                          <a:solidFill>
                            <a:schemeClr val="tx1"/>
                          </a:solidFill>
                          <a:effectLst/>
                          <a:latin typeface="Sakkal Majalla" pitchFamily="2" charset="-78"/>
                          <a:ea typeface="Calibri"/>
                          <a:cs typeface="Sakkal Majalla" pitchFamily="2" charset="-78"/>
                        </a:rPr>
                        <a:t>زيادة الجهود الموجهة لفئة الشباب بعدم التقليد واخذ عادات وتقاليد لا تنسجم مع العادات والتقاليد الموروثة.</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5</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اطلاق برامج اعلامية تختص بالمحافظة على العادات والتقاليد.</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6</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algn="just" rtl="1">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اهمية توثيق العادات والتقاليد الاماراتية ونشرها سواءً للسياح القادمين للدولة او المقيمين، وعدم الاكتفاء بالمناسبات الوطنية لنشرها وتعريف الناس بها.</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7</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JO" sz="1600" b="1" dirty="0" smtClean="0">
                          <a:solidFill>
                            <a:srgbClr val="000000">
                              <a:lumMod val="95000"/>
                              <a:lumOff val="5000"/>
                            </a:srgbClr>
                          </a:solidFill>
                          <a:effectLst>
                            <a:outerShdw blurRad="38100" dist="38100" dir="2700000" algn="tl">
                              <a:srgbClr val="000000">
                                <a:alpha val="43137"/>
                              </a:srgbClr>
                            </a:outerShdw>
                          </a:effectLst>
                          <a:latin typeface="Sakkal Majalla" pitchFamily="2" charset="-78"/>
                          <a:cs typeface="Sakkal Majalla" pitchFamily="2" charset="-78"/>
                        </a:rPr>
                        <a:t>تفعيل دور المدارس للتعريف وممارسة الفنون الشعبية الاماراتية.</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8</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just" defTabSz="914400" rtl="1" eaLnBrk="1" fontAlgn="auto" latinLnBrk="0" hangingPunct="1">
                        <a:lnSpc>
                          <a:spcPct val="115000"/>
                        </a:lnSpc>
                        <a:spcBef>
                          <a:spcPts val="0"/>
                        </a:spcBef>
                        <a:spcAft>
                          <a:spcPts val="1000"/>
                        </a:spcAft>
                        <a:buClrTx/>
                        <a:buSzTx/>
                        <a:buFontTx/>
                        <a:buNone/>
                        <a:tabLst/>
                        <a:defRPr/>
                      </a:pPr>
                      <a:r>
                        <a:rPr lang="ar-AE" sz="1600" b="1" dirty="0" smtClean="0">
                          <a:effectLst/>
                          <a:latin typeface="Sakkal Majalla" pitchFamily="2" charset="-78"/>
                          <a:ea typeface="Calibri"/>
                          <a:cs typeface="Sakkal Majalla" pitchFamily="2" charset="-78"/>
                        </a:rPr>
                        <a:t>تذكير أفراد المجتمع بأهمية المحافظة على التراث من خلال عمل مسرحيات .</a:t>
                      </a:r>
                      <a:endParaRPr lang="en-US" sz="1600" b="1" dirty="0">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9</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14</a:t>
            </a:fld>
            <a:endParaRPr lang="en-US" sz="1400" b="1" dirty="0">
              <a:solidFill>
                <a:srgbClr val="000000">
                  <a:tint val="75000"/>
                </a:srgbClr>
              </a:solidFill>
            </a:endParaRPr>
          </a:p>
        </p:txBody>
      </p:sp>
    </p:spTree>
    <p:extLst>
      <p:ext uri="{BB962C8B-B14F-4D97-AF65-F5344CB8AC3E}">
        <p14:creationId xmlns:p14="http://schemas.microsoft.com/office/powerpoint/2010/main" val="1745420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4390762"/>
              </p:ext>
            </p:extLst>
          </p:nvPr>
        </p:nvGraphicFramePr>
        <p:xfrm>
          <a:off x="609600" y="1143000"/>
          <a:ext cx="7673975" cy="2231136"/>
        </p:xfrm>
        <a:graphic>
          <a:graphicData uri="http://schemas.openxmlformats.org/drawingml/2006/table">
            <a:tbl>
              <a:tblPr firstRow="1" bandRow="1">
                <a:tableStyleId>{9D7B26C5-4107-4FEC-AEDC-1716B250A1EF}</a:tableStyleId>
              </a:tblPr>
              <a:tblGrid>
                <a:gridCol w="7292975"/>
                <a:gridCol w="381000"/>
              </a:tblGrid>
              <a:tr h="370840">
                <a:tc>
                  <a:txBody>
                    <a:bodyPr/>
                    <a:lstStyle/>
                    <a:p>
                      <a:pPr marL="0" marR="0" algn="ctr">
                        <a:lnSpc>
                          <a:spcPct val="115000"/>
                        </a:lnSpc>
                        <a:spcBef>
                          <a:spcPts val="0"/>
                        </a:spcBef>
                        <a:spcAft>
                          <a:spcPts val="1000"/>
                        </a:spcAft>
                      </a:pPr>
                      <a:r>
                        <a:rPr lang="ar-AE" sz="1600" b="1" dirty="0" smtClean="0">
                          <a:solidFill>
                            <a:schemeClr val="bg1"/>
                          </a:solidFill>
                          <a:effectLst/>
                          <a:latin typeface="Sakkal Majalla" pitchFamily="2" charset="-78"/>
                          <a:ea typeface="Calibri"/>
                          <a:cs typeface="Sakkal Majalla" pitchFamily="2" charset="-78"/>
                        </a:rPr>
                        <a:t>الملاحظات</a:t>
                      </a:r>
                      <a:endParaRPr lang="en-US" sz="1600" b="1" dirty="0">
                        <a:solidFill>
                          <a:schemeClr val="bg1"/>
                        </a:solidFill>
                        <a:effectLst/>
                        <a:latin typeface="Sakkal Majalla" pitchFamily="2" charset="-78"/>
                        <a:ea typeface="Calibri"/>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c>
                  <a:txBody>
                    <a:bodyPr/>
                    <a:lstStyle/>
                    <a:p>
                      <a:pPr algn="ctr"/>
                      <a:r>
                        <a:rPr lang="ar-AE" sz="1600" b="1" dirty="0" smtClean="0">
                          <a:solidFill>
                            <a:schemeClr val="bg1"/>
                          </a:solidFill>
                          <a:latin typeface="Sakkal Majalla" pitchFamily="2" charset="-78"/>
                          <a:cs typeface="Sakkal Majalla" pitchFamily="2" charset="-78"/>
                        </a:rPr>
                        <a:t>م</a:t>
                      </a:r>
                      <a:endParaRPr lang="en-US" sz="1600" b="1" dirty="0">
                        <a:solidFill>
                          <a:schemeClr val="bg1"/>
                        </a:solidFill>
                        <a:latin typeface="Sakkal Majalla" pitchFamily="2" charset="-78"/>
                        <a:cs typeface="Sakkal Majalla"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0000"/>
                    </a:solidFill>
                  </a:tcPr>
                </a:tc>
              </a:tr>
              <a:tr h="349570">
                <a:tc>
                  <a:txBody>
                    <a:bodyPr/>
                    <a:lstStyle/>
                    <a:p>
                      <a:pPr algn="r" rtl="1" fontAlgn="b"/>
                      <a:r>
                        <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دمج أنشطة وفعاليات غير منهجية في المدارس والانشطة التعليمية والثقافية المختلفة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10</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إقامة الفعاليات في الأحياء بدلا من الأماكن العامة لتشجيع الأجيال الحديثة الانخراط وممارسة ألوان الفنون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11</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800" b="1" kern="1200" dirty="0" smtClean="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تشجيع المدارس الخاصة على المشاركة في فعاليات التراثية </a:t>
                      </a:r>
                      <a:endPar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12</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800" b="1" kern="1200" dirty="0" smtClean="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عمل مسابقات </a:t>
                      </a:r>
                      <a:r>
                        <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ف </a:t>
                      </a:r>
                      <a:r>
                        <a:rPr lang="ar-AE" sz="1800" b="1" kern="1200" dirty="0" smtClean="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القنوات الإذاعية المختلفة والصحف </a:t>
                      </a:r>
                      <a:r>
                        <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والتلفاز ومواقع التواصل الاجتماعي</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ar-AE" sz="1600" b="1" dirty="0" smtClean="0">
                          <a:effectLst/>
                          <a:latin typeface="Sakkal Majalla" pitchFamily="2" charset="-78"/>
                          <a:ea typeface="Calibri"/>
                          <a:cs typeface="Sakkal Majalla" pitchFamily="2" charset="-78"/>
                        </a:rPr>
                        <a:t>13</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rtl="1" fontAlgn="b"/>
                      <a:r>
                        <a:rPr lang="ar-AE" sz="1800" b="1" kern="1200" dirty="0" smtClean="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rPr>
                        <a:t>عدم كفاية المبادرات الحالية لنشر الوعي بالعادات والتقاليد والفنون الشعبية.</a:t>
                      </a:r>
                      <a:endParaRPr lang="ar-AE" sz="1800" b="1" kern="1200" dirty="0">
                        <a:solidFill>
                          <a:prstClr val="black"/>
                        </a:solidFill>
                        <a:effectLst>
                          <a:outerShdw blurRad="38100" dist="38100" dir="2700000" algn="tl">
                            <a:srgbClr val="000000">
                              <a:alpha val="43137"/>
                            </a:srgbClr>
                          </a:outerShdw>
                        </a:effectLst>
                        <a:latin typeface="Sakkal Majalla" pitchFamily="2" charset="-78"/>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smtClean="0">
                          <a:effectLst/>
                          <a:latin typeface="Sakkal Majalla" pitchFamily="2" charset="-78"/>
                          <a:ea typeface="Calibri"/>
                          <a:cs typeface="Sakkal Majalla" pitchFamily="2" charset="-78"/>
                        </a:rPr>
                        <a:t>14</a:t>
                      </a:r>
                      <a:endParaRPr lang="en-US" sz="1600" b="1" dirty="0">
                        <a:effectLst/>
                        <a:latin typeface="Sakkal Majalla" pitchFamily="2" charset="-78"/>
                        <a:ea typeface="Calibri"/>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txBox="1">
            <a:spLocks/>
          </p:cNvSpPr>
          <p:nvPr/>
        </p:nvSpPr>
        <p:spPr>
          <a:xfrm>
            <a:off x="6026727" y="108856"/>
            <a:ext cx="2971800" cy="584775"/>
          </a:xfrm>
          <a:prstGeom prst="rect">
            <a:avLst/>
          </a:prstGeom>
          <a:solidFill>
            <a:srgbClr val="C0A400"/>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AE" sz="3200" b="1" dirty="0" smtClean="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rPr>
              <a:t>التوصيات </a:t>
            </a:r>
            <a:endParaRPr lang="en-US" sz="3200" b="1" dirty="0">
              <a:solidFill>
                <a:schemeClr val="bg1"/>
              </a:solidFill>
              <a:effectLst>
                <a:outerShdw blurRad="38100" dist="38100" dir="2700000" algn="tl">
                  <a:srgbClr val="000000">
                    <a:alpha val="43137"/>
                  </a:srgbClr>
                </a:outerShdw>
              </a:effectLst>
              <a:latin typeface="Sakkal Majalla" pitchFamily="2" charset="-78"/>
              <a:ea typeface="+mn-ea"/>
              <a:cs typeface="Sakkal Majalla" pitchFamily="2" charset="-78"/>
            </a:endParaRPr>
          </a:p>
        </p:txBody>
      </p:sp>
    </p:spTree>
    <p:extLst>
      <p:ext uri="{BB962C8B-B14F-4D97-AF65-F5344CB8AC3E}">
        <p14:creationId xmlns:p14="http://schemas.microsoft.com/office/powerpoint/2010/main" val="273099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67450" y="457199"/>
            <a:ext cx="2876550" cy="584775"/>
          </a:xfrm>
          <a:prstGeom prst="rect">
            <a:avLst/>
          </a:prstGeom>
          <a:solidFill>
            <a:srgbClr val="C0A400"/>
          </a:solidFill>
        </p:spPr>
        <p:txBody>
          <a:bodyPr wrap="square" rtlCol="0">
            <a:spAutoFit/>
          </a:bodyPr>
          <a:lstStyle/>
          <a:p>
            <a:pPr algn="just" defTabSz="914400" rtl="1">
              <a:defRPr/>
            </a:pPr>
            <a:r>
              <a:rPr lang="ar-AE" sz="3200" b="1" kern="0"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المقدمــة</a:t>
            </a:r>
            <a:endParaRPr lang="ar-AE" sz="3600" b="1" kern="0"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TextBox 2"/>
          <p:cNvSpPr txBox="1"/>
          <p:nvPr/>
        </p:nvSpPr>
        <p:spPr>
          <a:xfrm>
            <a:off x="457200" y="1295400"/>
            <a:ext cx="8299648" cy="1015663"/>
          </a:xfrm>
          <a:prstGeom prst="rect">
            <a:avLst/>
          </a:prstGeom>
          <a:noFill/>
        </p:spPr>
        <p:txBody>
          <a:bodyPr wrap="square" rtlCol="0">
            <a:spAutoFit/>
          </a:bodyPr>
          <a:lstStyle/>
          <a:p>
            <a:pPr marL="342900" indent="-342900" algn="just" defTabSz="914400" rtl="1">
              <a:buClr>
                <a:srgbClr val="C0A400"/>
              </a:buClr>
              <a:buFont typeface="Wingdings" pitchFamily="2" charset="2"/>
              <a:buChar char="§"/>
            </a:pPr>
            <a:r>
              <a:rPr lang="ar-JO" sz="2000" b="1" dirty="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تهدف هذه الدراسة </a:t>
            </a:r>
            <a:r>
              <a:rPr lang="ar-AE"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الى </a:t>
            </a: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قياس مدى وعي المجتمع بالتراث الاماراتي الغير مادي والتعرف على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احتياجات </a:t>
            </a: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وتوقعات فئات </a:t>
            </a:r>
            <a:r>
              <a:rPr lang="ar-JO" sz="2000" b="1"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المجتمع لمبادرات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ومقترحات لزيادة الوعي بهذا المجال، </a:t>
            </a: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وترجمة النتائج إلى خطط وبرامج عمل تستجيب لتلك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الاحتياجات. </a:t>
            </a:r>
            <a:endParaRPr lang="ar-AE"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Rectangle 1"/>
          <p:cNvSpPr/>
          <p:nvPr/>
        </p:nvSpPr>
        <p:spPr>
          <a:xfrm>
            <a:off x="7004445" y="2300603"/>
            <a:ext cx="1752403" cy="400110"/>
          </a:xfrm>
          <a:prstGeom prst="rect">
            <a:avLst/>
          </a:prstGeom>
        </p:spPr>
        <p:txBody>
          <a:bodyPr wrap="none">
            <a:spAutoFit/>
          </a:bodyPr>
          <a:lstStyle/>
          <a:p>
            <a:pPr marL="285750" indent="-285750" algn="just" defTabSz="914400" rtl="1">
              <a:buClr>
                <a:srgbClr val="C0A400"/>
              </a:buClr>
              <a:buFont typeface="Wingdings" pitchFamily="2" charset="2"/>
              <a:buChar char="§"/>
            </a:pPr>
            <a:r>
              <a:rPr lang="ar-JO" sz="2000" b="1" dirty="0" smtClean="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العينة </a:t>
            </a:r>
            <a:r>
              <a:rPr lang="ar-JO" sz="2000" b="1" dirty="0">
                <a:solidFill>
                  <a:srgbClr val="9A0000"/>
                </a:solidFill>
                <a:effectLst>
                  <a:outerShdw blurRad="38100" dist="38100" dir="2700000" algn="tl">
                    <a:srgbClr val="000000">
                      <a:alpha val="43137"/>
                    </a:srgbClr>
                  </a:outerShdw>
                </a:effectLst>
                <a:latin typeface="Sakkal Majalla" pitchFamily="2" charset="-78"/>
                <a:cs typeface="Sakkal Majalla" pitchFamily="2" charset="-78"/>
              </a:rPr>
              <a:t>المستهدفة:</a:t>
            </a:r>
          </a:p>
        </p:txBody>
      </p:sp>
      <p:graphicFrame>
        <p:nvGraphicFramePr>
          <p:cNvPr id="4" name="Table 3"/>
          <p:cNvGraphicFramePr>
            <a:graphicFrameLocks noGrp="1"/>
          </p:cNvGraphicFramePr>
          <p:nvPr>
            <p:extLst>
              <p:ext uri="{D42A27DB-BD31-4B8C-83A1-F6EECF244321}">
                <p14:modId xmlns:p14="http://schemas.microsoft.com/office/powerpoint/2010/main" val="2586144808"/>
              </p:ext>
            </p:extLst>
          </p:nvPr>
        </p:nvGraphicFramePr>
        <p:xfrm>
          <a:off x="838200" y="2773425"/>
          <a:ext cx="7367739" cy="736600"/>
        </p:xfrm>
        <a:graphic>
          <a:graphicData uri="http://schemas.openxmlformats.org/drawingml/2006/table">
            <a:tbl>
              <a:tblPr firstRow="1" bandRow="1">
                <a:tableStyleId>{5C22544A-7EE6-4342-B048-85BDC9FD1C3A}</a:tableStyleId>
              </a:tblPr>
              <a:tblGrid>
                <a:gridCol w="2455913"/>
                <a:gridCol w="2455913"/>
                <a:gridCol w="2455913"/>
              </a:tblGrid>
              <a:tr h="370840">
                <a:tc>
                  <a:txBody>
                    <a:bodyPr/>
                    <a:lstStyle/>
                    <a:p>
                      <a:pPr algn="ctr" rtl="1"/>
                      <a:r>
                        <a:rPr lang="ar-JO" dirty="0" smtClean="0">
                          <a:solidFill>
                            <a:schemeClr val="tx1"/>
                          </a:solidFill>
                        </a:rPr>
                        <a:t>عدد المستجيبين</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dirty="0" smtClean="0">
                          <a:solidFill>
                            <a:schemeClr val="tx1"/>
                          </a:solidFill>
                        </a:rPr>
                        <a:t>العينة</a:t>
                      </a:r>
                      <a:r>
                        <a:rPr lang="ar-JO" baseline="0" dirty="0" smtClean="0">
                          <a:solidFill>
                            <a:schemeClr val="tx1"/>
                          </a:solidFill>
                        </a:rPr>
                        <a:t> الممثلة احصائياً</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935">
                <a:tc>
                  <a:txBody>
                    <a:bodyPr/>
                    <a:lstStyle/>
                    <a:p>
                      <a:pPr algn="ctr" rtl="1"/>
                      <a:r>
                        <a:rPr lang="ar-AE" b="1" dirty="0" smtClean="0">
                          <a:effectLst>
                            <a:outerShdw blurRad="38100" dist="38100" dir="2700000" algn="tl">
                              <a:srgbClr val="000000">
                                <a:alpha val="43137"/>
                              </a:srgbClr>
                            </a:outerShdw>
                          </a:effectLst>
                        </a:rPr>
                        <a:t>387</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b="1" dirty="0" smtClean="0">
                          <a:effectLst>
                            <a:outerShdw blurRad="38100" dist="38100" dir="2700000" algn="tl">
                              <a:srgbClr val="000000">
                                <a:alpha val="43137"/>
                              </a:srgbClr>
                            </a:outerShdw>
                          </a:effectLst>
                        </a:rPr>
                        <a:t>386</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JO" b="1" dirty="0" smtClean="0">
                          <a:effectLst>
                            <a:outerShdw blurRad="38100" dist="38100" dir="2700000" algn="tl">
                              <a:srgbClr val="000000">
                                <a:alpha val="43137"/>
                              </a:srgbClr>
                            </a:outerShdw>
                          </a:effectLst>
                        </a:rPr>
                        <a:t>جميع افراد</a:t>
                      </a:r>
                      <a:r>
                        <a:rPr lang="ar-JO" b="1" baseline="0" dirty="0" smtClean="0">
                          <a:effectLst>
                            <a:outerShdw blurRad="38100" dist="38100" dir="2700000" algn="tl">
                              <a:srgbClr val="000000">
                                <a:alpha val="43137"/>
                              </a:srgbClr>
                            </a:outerShdw>
                          </a:effectLst>
                        </a:rPr>
                        <a:t> المجتمع</a:t>
                      </a:r>
                      <a:endParaRPr lang="en-US"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2</a:t>
            </a:fld>
            <a:endParaRPr lang="en-US" sz="1400" b="1" dirty="0">
              <a:solidFill>
                <a:srgbClr val="000000">
                  <a:tint val="75000"/>
                </a:srgbClr>
              </a:solidFill>
            </a:endParaRPr>
          </a:p>
        </p:txBody>
      </p:sp>
      <p:sp>
        <p:nvSpPr>
          <p:cNvPr id="8" name="Rectangle 7"/>
          <p:cNvSpPr/>
          <p:nvPr/>
        </p:nvSpPr>
        <p:spPr>
          <a:xfrm>
            <a:off x="685800" y="3886200"/>
            <a:ext cx="8299648" cy="1015663"/>
          </a:xfrm>
          <a:prstGeom prst="rect">
            <a:avLst/>
          </a:prstGeom>
        </p:spPr>
        <p:txBody>
          <a:bodyPr wrap="square">
            <a:spAutoFit/>
          </a:bodyPr>
          <a:lstStyle/>
          <a:p>
            <a:pPr marL="574675" indent="-342900" algn="just" defTabSz="914400" rtl="1">
              <a:buClr>
                <a:srgbClr val="C0A400"/>
              </a:buClr>
              <a:buFont typeface="Wingdings" pitchFamily="2" charset="2"/>
              <a:buChar char="§"/>
            </a:pPr>
            <a:r>
              <a:rPr lang="ar-JO" sz="2000" b="1" dirty="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تم توزيع الاستبيان من خلال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رابط الكتروني تم ارساله عبر مواقع التواصل الاجتماعي بالإضافة الى </a:t>
            </a:r>
            <a:r>
              <a:rPr lang="ar-AE"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إرسال رابط الاستبيان كرسالة نصية لهواتف المتعاملين و كذلك تم تعبئة الاستبيان من قبل المتعاملين في المراكز الثقافية التابعة للوزارة   </a:t>
            </a:r>
            <a:r>
              <a:rPr lang="ar-JO" sz="2000"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sz="2000" dirty="0">
              <a:solidFill>
                <a:prstClr val="black"/>
              </a:solidFill>
            </a:endParaRPr>
          </a:p>
        </p:txBody>
      </p:sp>
    </p:spTree>
    <p:extLst>
      <p:ext uri="{BB962C8B-B14F-4D97-AF65-F5344CB8AC3E}">
        <p14:creationId xmlns:p14="http://schemas.microsoft.com/office/powerpoint/2010/main" val="376329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8427720" cy="1661993"/>
          </a:xfrm>
          <a:prstGeom prst="rect">
            <a:avLst/>
          </a:prstGeom>
          <a:noFill/>
        </p:spPr>
        <p:txBody>
          <a:bodyPr wrap="square" rtlCol="0">
            <a:spAutoFit/>
          </a:bodyPr>
          <a:lstStyle/>
          <a:p>
            <a:pPr marL="457200" algn="just" defTabSz="914400" rtl="1"/>
            <a:endParaRPr lang="ar-JO" dirty="0" smtClean="0">
              <a:solidFill>
                <a:prstClr val="black">
                  <a:lumMod val="95000"/>
                  <a:lumOff val="5000"/>
                </a:prstClr>
              </a:solidFill>
              <a:latin typeface="Sakkal Majalla" pitchFamily="2" charset="-78"/>
              <a:cs typeface="Sakkal Majalla" pitchFamily="2" charset="-78"/>
            </a:endParaRPr>
          </a:p>
          <a:p>
            <a:pPr marL="285750" indent="-285750" algn="just" defTabSz="914400" rtl="1">
              <a:buClr>
                <a:srgbClr val="C0A400"/>
              </a:buClr>
              <a:buFont typeface="Wingdings" pitchFamily="2" charset="2"/>
              <a:buChar char="§"/>
            </a:pP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تم احتساب اجمالي نسبة الرضا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الاجمالية للجمهور </a:t>
            </a: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من خلال احتساب مجموع نسب الاشخاص الذين اجابوا «اوافق بشدة» و «اوافق» عن جميع الأسئلة الواردة في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الاستبيان، حيث تم تقسيم محاور الاستبيان الى:</a:t>
            </a:r>
          </a:p>
          <a:p>
            <a:pPr algn="just" defTabSz="914400" rtl="1">
              <a:buClr>
                <a:srgbClr val="C0A400"/>
              </a:buClr>
            </a:pPr>
            <a:endParaRPr lang="ar-JO" sz="1200"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endParaRPr>
          </a:p>
          <a:p>
            <a:pPr marL="736600" indent="-273050" algn="just" defTabSz="914400" rtl="1">
              <a:buClr>
                <a:srgbClr val="9A0000"/>
              </a:buClr>
              <a:buFont typeface="Wingdings" pitchFamily="2" charset="2"/>
              <a:buChar char="ü"/>
            </a:pP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محور العادات والتقاليد</a:t>
            </a:r>
          </a:p>
          <a:p>
            <a:pPr marL="736600" indent="-273050" algn="just" defTabSz="914400" rtl="1">
              <a:buClr>
                <a:srgbClr val="9A0000"/>
              </a:buClr>
              <a:buFont typeface="Wingdings" pitchFamily="2" charset="2"/>
              <a:buChar char="ü"/>
            </a:pP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محور الفنون الشعبية</a:t>
            </a:r>
            <a:endPar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1" name="TextBox 10"/>
          <p:cNvSpPr txBox="1"/>
          <p:nvPr/>
        </p:nvSpPr>
        <p:spPr>
          <a:xfrm>
            <a:off x="376451" y="4611460"/>
            <a:ext cx="8229600" cy="646331"/>
          </a:xfrm>
          <a:prstGeom prst="rect">
            <a:avLst/>
          </a:prstGeom>
          <a:noFill/>
        </p:spPr>
        <p:txBody>
          <a:bodyPr wrap="square" rtlCol="0">
            <a:spAutoFit/>
          </a:bodyPr>
          <a:lstStyle/>
          <a:p>
            <a:pPr marL="285750" indent="-285750" algn="just" defTabSz="914400" rtl="1">
              <a:buClr>
                <a:srgbClr val="C0A400"/>
              </a:buClr>
              <a:buFont typeface="Wingdings" pitchFamily="2" charset="2"/>
              <a:buChar char="§"/>
            </a:pP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تم تحليل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العوامل المؤثرة ل</a:t>
            </a:r>
            <a:r>
              <a:rPr lang="ar-AE"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لنتائج </a:t>
            </a: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استناداً إلى مبدأ </a:t>
            </a: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a:t>
            </a: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باريتو</a:t>
            </a: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a:t>
            </a: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 وذلك بتحديد الـ "20%" من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a:t>
            </a:r>
            <a:r>
              <a:rPr lang="ar-AE"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جوانب التي </a:t>
            </a: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شكلت "80%" من عدم الرضا.</a:t>
            </a:r>
            <a:endParaRPr lang="en-US"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0" name="TextBox 29"/>
          <p:cNvSpPr txBox="1"/>
          <p:nvPr/>
        </p:nvSpPr>
        <p:spPr>
          <a:xfrm>
            <a:off x="6267450" y="457199"/>
            <a:ext cx="2876550" cy="584775"/>
          </a:xfrm>
          <a:prstGeom prst="rect">
            <a:avLst/>
          </a:prstGeom>
          <a:solidFill>
            <a:srgbClr val="C0A400"/>
          </a:solidFill>
        </p:spPr>
        <p:txBody>
          <a:bodyPr wrap="square" rtlCol="0">
            <a:spAutoFit/>
          </a:bodyPr>
          <a:lstStyle/>
          <a:p>
            <a:pPr algn="just" defTabSz="914400" rtl="1">
              <a:defRPr/>
            </a:pPr>
            <a:r>
              <a:rPr lang="ar-JO" sz="3200" b="1" kern="0"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اسلوب </a:t>
            </a:r>
            <a:r>
              <a:rPr lang="ar-AE" sz="3200" b="1" kern="0"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تحليل </a:t>
            </a:r>
            <a:r>
              <a:rPr lang="ar-AE" sz="3200" b="1" kern="0"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الدراسة</a:t>
            </a:r>
          </a:p>
        </p:txBody>
      </p:sp>
      <p:sp>
        <p:nvSpPr>
          <p:cNvPr id="39" name="Slide Number Placeholder 9"/>
          <p:cNvSpPr txBox="1">
            <a:spLocks/>
          </p:cNvSpPr>
          <p:nvPr/>
        </p:nvSpPr>
        <p:spPr>
          <a:xfrm>
            <a:off x="32189" y="6459893"/>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6C3D499E-51AF-426A-BBC1-7667D7EFC77F}" type="slidenum">
              <a:rPr lang="ar-SA" sz="1400" b="1" smtClean="0">
                <a:solidFill>
                  <a:srgbClr val="000000">
                    <a:tint val="75000"/>
                  </a:srgbClr>
                </a:solidFill>
              </a:rPr>
              <a:pPr algn="l">
                <a:defRPr/>
              </a:pPr>
              <a:t>3</a:t>
            </a:fld>
            <a:endParaRPr lang="en-US" sz="1400" b="1" dirty="0">
              <a:solidFill>
                <a:srgbClr val="000000">
                  <a:tint val="75000"/>
                </a:srgbClr>
              </a:solidFill>
            </a:endParaRPr>
          </a:p>
        </p:txBody>
      </p:sp>
      <p:sp>
        <p:nvSpPr>
          <p:cNvPr id="36" name="TextBox 35"/>
          <p:cNvSpPr txBox="1"/>
          <p:nvPr/>
        </p:nvSpPr>
        <p:spPr>
          <a:xfrm>
            <a:off x="376451" y="5596583"/>
            <a:ext cx="8229600" cy="369332"/>
          </a:xfrm>
          <a:prstGeom prst="rect">
            <a:avLst/>
          </a:prstGeom>
          <a:noFill/>
        </p:spPr>
        <p:txBody>
          <a:bodyPr wrap="square" rtlCol="0">
            <a:spAutoFit/>
          </a:bodyPr>
          <a:lstStyle/>
          <a:p>
            <a:pPr marL="285750" indent="-285750" algn="just" defTabSz="914400" rtl="1">
              <a:buClr>
                <a:srgbClr val="C0A400"/>
              </a:buClr>
              <a:buFont typeface="Wingdings" pitchFamily="2" charset="2"/>
              <a:buChar char="§"/>
            </a:pPr>
            <a:r>
              <a:rPr lang="ar-AE"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تم تحليل </a:t>
            </a:r>
            <a:r>
              <a:rPr lang="ar-JO" b="1" dirty="0" smtClean="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ابرز </a:t>
            </a:r>
            <a:r>
              <a:rPr lang="ar-JO" b="1" dirty="0">
                <a:solidFill>
                  <a:prstClr val="black">
                    <a:lumMod val="95000"/>
                    <a:lumOff val="5000"/>
                  </a:prstClr>
                </a:solidFill>
                <a:effectLst>
                  <a:outerShdw blurRad="38100" dist="38100" dir="2700000" algn="tl">
                    <a:srgbClr val="000000">
                      <a:alpha val="43137"/>
                    </a:srgbClr>
                  </a:outerShdw>
                </a:effectLst>
                <a:latin typeface="Sakkal Majalla" pitchFamily="2" charset="-78"/>
                <a:cs typeface="Sakkal Majalla" pitchFamily="2" charset="-78"/>
              </a:rPr>
              <a:t>الملاحظات بحسب كل محور بالدراسة.</a:t>
            </a:r>
          </a:p>
        </p:txBody>
      </p:sp>
      <p:sp>
        <p:nvSpPr>
          <p:cNvPr id="40" name="Rectangle 11"/>
          <p:cNvSpPr>
            <a:spLocks noChangeArrowheads="1"/>
          </p:cNvSpPr>
          <p:nvPr/>
        </p:nvSpPr>
        <p:spPr bwMode="auto">
          <a:xfrm>
            <a:off x="3876675" y="3352800"/>
            <a:ext cx="142875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3</a:t>
            </a:r>
          </a:p>
        </p:txBody>
      </p:sp>
      <p:sp>
        <p:nvSpPr>
          <p:cNvPr id="41" name="Rectangle 4"/>
          <p:cNvSpPr>
            <a:spLocks noChangeArrowheads="1"/>
          </p:cNvSpPr>
          <p:nvPr/>
        </p:nvSpPr>
        <p:spPr bwMode="auto">
          <a:xfrm>
            <a:off x="981075" y="3781425"/>
            <a:ext cx="1466850" cy="409575"/>
          </a:xfrm>
          <a:prstGeom prst="rect">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ar-JO" sz="1200" b="1" kern="0" dirty="0" smtClean="0">
                <a:solidFill>
                  <a:srgbClr val="FFFFFF"/>
                </a:solidFill>
                <a:effectLst>
                  <a:outerShdw blurRad="38100" dist="38100" dir="2700000" algn="tl">
                    <a:srgbClr val="000000">
                      <a:alpha val="43137"/>
                    </a:srgbClr>
                  </a:outerShdw>
                </a:effectLst>
              </a:rPr>
              <a:t>لا اوافق بشدةً</a:t>
            </a:r>
            <a:endParaRPr lang="en-US" sz="1200" b="1" kern="0" dirty="0">
              <a:solidFill>
                <a:srgbClr val="FFFFFF"/>
              </a:solidFill>
              <a:effectLst>
                <a:outerShdw blurRad="38100" dist="38100" dir="2700000" algn="tl">
                  <a:srgbClr val="000000">
                    <a:alpha val="43137"/>
                  </a:srgbClr>
                </a:outerShdw>
              </a:effectLst>
            </a:endParaRPr>
          </a:p>
        </p:txBody>
      </p:sp>
      <p:sp>
        <p:nvSpPr>
          <p:cNvPr id="42" name="Rectangle 5"/>
          <p:cNvSpPr>
            <a:spLocks noChangeArrowheads="1"/>
          </p:cNvSpPr>
          <p:nvPr/>
        </p:nvSpPr>
        <p:spPr bwMode="auto">
          <a:xfrm>
            <a:off x="2428875" y="3781425"/>
            <a:ext cx="1466850" cy="409575"/>
          </a:xfrm>
          <a:prstGeom prst="rect">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ar-JO" sz="1200" b="1" kern="0" dirty="0" smtClean="0">
                <a:solidFill>
                  <a:srgbClr val="FFFFFF"/>
                </a:solidFill>
                <a:effectLst>
                  <a:outerShdw blurRad="38100" dist="38100" dir="2700000" algn="tl">
                    <a:srgbClr val="000000">
                      <a:alpha val="43137"/>
                    </a:srgbClr>
                  </a:outerShdw>
                </a:effectLst>
              </a:rPr>
              <a:t>لا اوافق</a:t>
            </a:r>
            <a:endParaRPr lang="en-US" sz="1200" b="1" kern="0" dirty="0" smtClean="0">
              <a:solidFill>
                <a:srgbClr val="FFFFFF"/>
              </a:solidFill>
              <a:effectLst>
                <a:outerShdw blurRad="38100" dist="38100" dir="2700000" algn="tl">
                  <a:srgbClr val="000000">
                    <a:alpha val="43137"/>
                  </a:srgbClr>
                </a:outerShdw>
              </a:effectLst>
            </a:endParaRPr>
          </a:p>
        </p:txBody>
      </p:sp>
      <p:sp>
        <p:nvSpPr>
          <p:cNvPr id="43" name="Rectangle 6"/>
          <p:cNvSpPr>
            <a:spLocks noChangeArrowheads="1"/>
          </p:cNvSpPr>
          <p:nvPr/>
        </p:nvSpPr>
        <p:spPr bwMode="auto">
          <a:xfrm>
            <a:off x="3876675" y="3781425"/>
            <a:ext cx="1466850" cy="409575"/>
          </a:xfrm>
          <a:prstGeom prst="rect">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ar-AE" sz="1200" b="1" kern="0" dirty="0" smtClean="0">
                <a:solidFill>
                  <a:sysClr val="windowText" lastClr="000000"/>
                </a:solidFill>
                <a:effectLst>
                  <a:outerShdw blurRad="38100" dist="38100" dir="2700000" algn="tl">
                    <a:srgbClr val="000000">
                      <a:alpha val="43137"/>
                    </a:srgbClr>
                  </a:outerShdw>
                </a:effectLst>
              </a:rPr>
              <a:t>الى حد ما</a:t>
            </a:r>
            <a:endParaRPr lang="en-US" sz="1200" b="1" kern="0" dirty="0" smtClean="0">
              <a:solidFill>
                <a:sysClr val="windowText" lastClr="000000"/>
              </a:solidFill>
              <a:effectLst>
                <a:outerShdw blurRad="38100" dist="38100" dir="2700000" algn="tl">
                  <a:srgbClr val="000000">
                    <a:alpha val="43137"/>
                  </a:srgbClr>
                </a:outerShdw>
              </a:effectLst>
            </a:endParaRPr>
          </a:p>
        </p:txBody>
      </p:sp>
      <p:sp>
        <p:nvSpPr>
          <p:cNvPr id="44" name="Rectangle 7"/>
          <p:cNvSpPr>
            <a:spLocks noChangeArrowheads="1"/>
          </p:cNvSpPr>
          <p:nvPr/>
        </p:nvSpPr>
        <p:spPr bwMode="auto">
          <a:xfrm>
            <a:off x="5324475" y="3781425"/>
            <a:ext cx="1466850" cy="409575"/>
          </a:xfrm>
          <a:prstGeom prst="rect">
            <a:avLst/>
          </a:prstGeom>
          <a:solidFill>
            <a:srgbClr val="0066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ar-JO" sz="1200" b="1" kern="0" dirty="0" smtClean="0">
                <a:solidFill>
                  <a:srgbClr val="FFFFFF"/>
                </a:solidFill>
                <a:effectLst>
                  <a:outerShdw blurRad="38100" dist="38100" dir="2700000" algn="tl">
                    <a:srgbClr val="000000">
                      <a:alpha val="43137"/>
                    </a:srgbClr>
                  </a:outerShdw>
                </a:effectLst>
              </a:rPr>
              <a:t>اوافق</a:t>
            </a:r>
            <a:endParaRPr lang="en-US" sz="1200" b="1" kern="0" dirty="0" smtClean="0">
              <a:solidFill>
                <a:srgbClr val="FFFFFF"/>
              </a:solidFill>
              <a:effectLst>
                <a:outerShdw blurRad="38100" dist="38100" dir="2700000" algn="tl">
                  <a:srgbClr val="000000">
                    <a:alpha val="43137"/>
                  </a:srgbClr>
                </a:outerShdw>
              </a:effectLst>
            </a:endParaRPr>
          </a:p>
        </p:txBody>
      </p:sp>
      <p:sp>
        <p:nvSpPr>
          <p:cNvPr id="45" name="Rectangle 8"/>
          <p:cNvSpPr>
            <a:spLocks noChangeArrowheads="1"/>
          </p:cNvSpPr>
          <p:nvPr/>
        </p:nvSpPr>
        <p:spPr bwMode="auto">
          <a:xfrm>
            <a:off x="6791325" y="3781425"/>
            <a:ext cx="1466850" cy="409575"/>
          </a:xfrm>
          <a:prstGeom prst="rect">
            <a:avLst/>
          </a:prstGeom>
          <a:solidFill>
            <a:srgbClr val="0066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ar-JO" sz="1200" b="1" kern="0" dirty="0" smtClean="0">
                <a:solidFill>
                  <a:srgbClr val="FFFFFF"/>
                </a:solidFill>
                <a:effectLst>
                  <a:outerShdw blurRad="38100" dist="38100" dir="2700000" algn="tl">
                    <a:srgbClr val="000000">
                      <a:alpha val="43137"/>
                    </a:srgbClr>
                  </a:outerShdw>
                </a:effectLst>
              </a:rPr>
              <a:t>اوافق بشدة</a:t>
            </a:r>
            <a:endParaRPr lang="en-US" sz="1200" b="1" kern="0" dirty="0" smtClean="0">
              <a:solidFill>
                <a:srgbClr val="FFFFFF"/>
              </a:solidFill>
              <a:effectLst>
                <a:outerShdw blurRad="38100" dist="38100" dir="2700000" algn="tl">
                  <a:srgbClr val="000000">
                    <a:alpha val="43137"/>
                  </a:srgbClr>
                </a:outerShdw>
              </a:effectLst>
            </a:endParaRPr>
          </a:p>
        </p:txBody>
      </p:sp>
      <p:sp>
        <p:nvSpPr>
          <p:cNvPr id="46" name="Rectangle 9"/>
          <p:cNvSpPr>
            <a:spLocks noChangeArrowheads="1"/>
          </p:cNvSpPr>
          <p:nvPr/>
        </p:nvSpPr>
        <p:spPr bwMode="auto">
          <a:xfrm>
            <a:off x="981075" y="3352800"/>
            <a:ext cx="14478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1</a:t>
            </a:r>
          </a:p>
        </p:txBody>
      </p:sp>
      <p:sp>
        <p:nvSpPr>
          <p:cNvPr id="47" name="Rectangle 10"/>
          <p:cNvSpPr>
            <a:spLocks noChangeArrowheads="1"/>
          </p:cNvSpPr>
          <p:nvPr/>
        </p:nvSpPr>
        <p:spPr bwMode="auto">
          <a:xfrm>
            <a:off x="2418024" y="3352800"/>
            <a:ext cx="14478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en-US" sz="1400" b="1" kern="0" dirty="0" smtClean="0">
                <a:solidFill>
                  <a:sysClr val="windowText" lastClr="000000"/>
                </a:solidFill>
                <a:effectLst>
                  <a:outerShdw blurRad="38100" dist="38100" dir="2700000" algn="tl">
                    <a:srgbClr val="000000">
                      <a:alpha val="43137"/>
                    </a:srgbClr>
                  </a:outerShdw>
                </a:effectLst>
              </a:rPr>
              <a:t>2</a:t>
            </a:r>
          </a:p>
        </p:txBody>
      </p:sp>
      <p:sp>
        <p:nvSpPr>
          <p:cNvPr id="48" name="Rectangle 13"/>
          <p:cNvSpPr>
            <a:spLocks noChangeArrowheads="1"/>
          </p:cNvSpPr>
          <p:nvPr/>
        </p:nvSpPr>
        <p:spPr bwMode="auto">
          <a:xfrm>
            <a:off x="6791325" y="3352800"/>
            <a:ext cx="146685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en-US" sz="1400" b="1" kern="0" dirty="0" smtClean="0">
                <a:solidFill>
                  <a:sysClr val="windowText" lastClr="000000"/>
                </a:solidFill>
                <a:effectLst>
                  <a:outerShdw blurRad="38100" dist="38100" dir="2700000" algn="tl">
                    <a:srgbClr val="000000">
                      <a:alpha val="43137"/>
                    </a:srgbClr>
                  </a:outerShdw>
                </a:effectLst>
              </a:rPr>
              <a:t>5</a:t>
            </a:r>
          </a:p>
        </p:txBody>
      </p:sp>
      <p:sp>
        <p:nvSpPr>
          <p:cNvPr id="49" name="Rectangle 12"/>
          <p:cNvSpPr>
            <a:spLocks noChangeArrowheads="1"/>
          </p:cNvSpPr>
          <p:nvPr/>
        </p:nvSpPr>
        <p:spPr bwMode="auto">
          <a:xfrm>
            <a:off x="5305425" y="3352800"/>
            <a:ext cx="1485900" cy="4095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defTabSz="914400">
              <a:spcBef>
                <a:spcPct val="50000"/>
              </a:spcBef>
              <a:defRPr/>
            </a:pPr>
            <a:r>
              <a:rPr lang="en-US" sz="1400" b="1" kern="0" smtClean="0">
                <a:solidFill>
                  <a:sysClr val="windowText" lastClr="00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40639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0026" y="457198"/>
            <a:ext cx="8163267" cy="584775"/>
          </a:xfrm>
          <a:prstGeom prst="rect">
            <a:avLst/>
          </a:prstGeom>
          <a:solidFill>
            <a:srgbClr val="C0A400"/>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itchFamily="2" charset="-78"/>
                <a:cs typeface="Sakkal Majalla" pitchFamily="2" charset="-78"/>
              </a:rPr>
              <a:t>النتائج الاجمالية للرضا </a:t>
            </a:r>
            <a:r>
              <a:rPr lang="ar-AE" sz="3200" kern="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العام عن الوعي بالتراث الإماراتي الغير مادي</a:t>
            </a:r>
            <a:endPar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akkal Majalla" pitchFamily="2" charset="-78"/>
              <a:cs typeface="Sakkal Majalla"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3467112964"/>
              </p:ext>
            </p:extLst>
          </p:nvPr>
        </p:nvGraphicFramePr>
        <p:xfrm>
          <a:off x="2286000" y="161801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1732" y="4829679"/>
            <a:ext cx="8761771" cy="1092607"/>
          </a:xfrm>
          <a:prstGeom prst="rect">
            <a:avLst/>
          </a:prstGeom>
          <a:noFill/>
        </p:spPr>
        <p:txBody>
          <a:bodyPr wrap="square" rtlCol="0">
            <a:spAutoFit/>
          </a:bodyPr>
          <a:lstStyle/>
          <a:p>
            <a:pPr marL="285750" marR="0" lvl="0" indent="-285750" algn="just" defTabSz="914400" rtl="1" eaLnBrk="1" fontAlgn="auto" latinLnBrk="0" hangingPunct="1">
              <a:lnSpc>
                <a:spcPct val="100000"/>
              </a:lnSpc>
              <a:spcBef>
                <a:spcPts val="0"/>
              </a:spcBef>
              <a:spcAft>
                <a:spcPts val="0"/>
              </a:spcAft>
              <a:buClr>
                <a:srgbClr val="C0A400"/>
              </a:buClr>
              <a:buSzTx/>
              <a:buFont typeface="Wingdings" pitchFamily="2" charset="2"/>
              <a:buChar char="§"/>
              <a:tabLst/>
              <a:defRPr/>
            </a:pPr>
            <a:r>
              <a:rPr kumimoji="0" lang="ar-JO" sz="1800" b="1" i="0" u="none" strike="noStrike" kern="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rPr>
              <a:t>تم تحقيق المستهدف الخاص بنسبة الوعي بالتراث الاماراتي الغير مادي.</a:t>
            </a:r>
          </a:p>
          <a:p>
            <a:pPr marL="0" marR="0" lvl="0" indent="0" algn="just" defTabSz="914400" rtl="1" eaLnBrk="1" fontAlgn="auto" latinLnBrk="0" hangingPunct="1">
              <a:lnSpc>
                <a:spcPct val="100000"/>
              </a:lnSpc>
              <a:spcBef>
                <a:spcPts val="0"/>
              </a:spcBef>
              <a:spcAft>
                <a:spcPts val="0"/>
              </a:spcAft>
              <a:buClr>
                <a:srgbClr val="C0A400"/>
              </a:buClr>
              <a:buSzTx/>
              <a:buFontTx/>
              <a:buNone/>
              <a:tabLst/>
              <a:defRPr/>
            </a:pPr>
            <a:endParaRPr kumimoji="0" lang="ar-JO" sz="1100" b="1" i="0" u="none" strike="noStrike" kern="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endParaRPr>
          </a:p>
          <a:p>
            <a:pPr marL="285750" marR="0" lvl="0" indent="-285750" algn="just" defTabSz="914400" rtl="1" eaLnBrk="1" fontAlgn="auto" latinLnBrk="0" hangingPunct="1">
              <a:lnSpc>
                <a:spcPct val="100000"/>
              </a:lnSpc>
              <a:spcBef>
                <a:spcPts val="0"/>
              </a:spcBef>
              <a:spcAft>
                <a:spcPts val="0"/>
              </a:spcAft>
              <a:buClr>
                <a:srgbClr val="C0A400"/>
              </a:buClr>
              <a:buSzTx/>
              <a:buFont typeface="Wingdings" pitchFamily="2" charset="2"/>
              <a:buChar char="§"/>
              <a:tabLst/>
              <a:defRPr/>
            </a:pPr>
            <a:r>
              <a:rPr kumimoji="0" lang="ar-JO" sz="1800" b="1" i="0" u="none" strike="noStrike" kern="0" cap="none" spc="0" normalizeH="0" baseline="0" noProof="0" dirty="0" smtClean="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rPr>
              <a:t>تم تحقيق المستهدف بالنسبة لمحاور الاستبيان وهي الوعي بالعادات والتقاليد والفنون الشعبية، علماً بأن نسبة الوعي بالفنون الشعبية كانت الاقل بالنسبة لمعظم الفئات المستهدفة.</a:t>
            </a:r>
            <a:endParaRPr kumimoji="0" lang="ar-JO" sz="1800" b="1" i="0" u="none" strike="noStrike" kern="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Sakkal Majalla" pitchFamily="2" charset="-78"/>
              <a:cs typeface="Sakkal Majalla" pitchFamily="2" charset="-78"/>
            </a:endParaRPr>
          </a:p>
        </p:txBody>
      </p:sp>
    </p:spTree>
    <p:extLst>
      <p:ext uri="{BB962C8B-B14F-4D97-AF65-F5344CB8AC3E}">
        <p14:creationId xmlns:p14="http://schemas.microsoft.com/office/powerpoint/2010/main" val="125433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76200" y="2514600"/>
            <a:ext cx="8610600" cy="1447800"/>
          </a:xfrm>
          <a:prstGeom prst="roundRect">
            <a:avLst/>
          </a:prstGeom>
          <a:solidFill>
            <a:schemeClr val="bg1">
              <a:lumMod val="95000"/>
            </a:schemeClr>
          </a:solidFill>
          <a:ln>
            <a:solidFill>
              <a:srgbClr val="FFC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a:xfrm>
            <a:off x="374073" y="2660073"/>
            <a:ext cx="8229600" cy="1149927"/>
          </a:xfrm>
        </p:spPr>
        <p:txBody>
          <a:bodyPr>
            <a:normAutofit/>
          </a:bodyPr>
          <a:lstStyle/>
          <a:p>
            <a:r>
              <a:rPr lang="ar-JO" sz="3600" b="1" dirty="0">
                <a:effectLst>
                  <a:outerShdw blurRad="38100" dist="38100" dir="2700000" algn="tl">
                    <a:srgbClr val="000000">
                      <a:alpha val="43137"/>
                    </a:srgbClr>
                  </a:outerShdw>
                </a:effectLst>
                <a:latin typeface="Sakkal Majalla" pitchFamily="2" charset="-78"/>
                <a:cs typeface="Sakkal Majalla" pitchFamily="2" charset="-78"/>
              </a:rPr>
              <a:t>نتائج </a:t>
            </a:r>
            <a:r>
              <a:rPr lang="ar-AE" sz="3600" b="1" dirty="0" smtClean="0">
                <a:effectLst>
                  <a:outerShdw blurRad="38100" dist="38100" dir="2700000" algn="tl">
                    <a:srgbClr val="000000">
                      <a:alpha val="43137"/>
                    </a:srgbClr>
                  </a:outerShdw>
                </a:effectLst>
                <a:latin typeface="Sakkal Majalla" pitchFamily="2" charset="-78"/>
                <a:cs typeface="Sakkal Majalla" pitchFamily="2" charset="-78"/>
              </a:rPr>
              <a:t>الوعي بالتراث الإماراتي الغير مادي</a:t>
            </a:r>
            <a:endParaRPr lang="en-US" sz="2800"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Slide Number Placeholder 2"/>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5</a:t>
            </a:fld>
            <a:endParaRPr lang="en-US">
              <a:solidFill>
                <a:srgbClr val="000000"/>
              </a:solidFill>
            </a:endParaRPr>
          </a:p>
        </p:txBody>
      </p:sp>
      <p:sp>
        <p:nvSpPr>
          <p:cNvPr id="5" name="Rounded Rectangle 4"/>
          <p:cNvSpPr/>
          <p:nvPr/>
        </p:nvSpPr>
        <p:spPr bwMode="auto">
          <a:xfrm>
            <a:off x="5753669" y="4291651"/>
            <a:ext cx="3048000" cy="1254125"/>
          </a:xfrm>
          <a:prstGeom prst="roundRect">
            <a:avLst/>
          </a:prstGeom>
          <a:solidFill>
            <a:schemeClr val="bg1">
              <a:lumMod val="95000"/>
            </a:schemeClr>
          </a:solidFill>
          <a:ln>
            <a:solidFill>
              <a:srgbClr val="9A0000"/>
            </a:solid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r" rtl="1" eaLnBrk="0" fontAlgn="base" hangingPunct="0">
              <a:spcBef>
                <a:spcPct val="0"/>
              </a:spcBef>
              <a:spcAft>
                <a:spcPct val="0"/>
              </a:spcAft>
            </a:pP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1- تحليل النتائج بحسب الديموغرافيات</a:t>
            </a:r>
            <a:b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br>
            <a:r>
              <a:rPr lang="ar-JO"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2- تحليل </a:t>
            </a: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النتائج بحسب </a:t>
            </a:r>
            <a:r>
              <a:rPr lang="ar-AE"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أسئلة الاستبيان</a:t>
            </a:r>
            <a:endParaRPr lang="ar-SA"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endParaRPr>
          </a:p>
          <a:p>
            <a:pPr algn="r" rtl="1" eaLnBrk="0" fontAlgn="base" hangingPunct="0">
              <a:spcBef>
                <a:spcPct val="0"/>
              </a:spcBef>
              <a:spcAft>
                <a:spcPct val="0"/>
              </a:spcAft>
            </a:pPr>
            <a:r>
              <a:rPr lang="ar-AE" b="1" dirty="0" smtClean="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3- التوصيات </a:t>
            </a:r>
          </a:p>
          <a:p>
            <a:pPr algn="r" rtl="1" eaLnBrk="0" fontAlgn="base" hangingPunct="0">
              <a:spcBef>
                <a:spcPct val="0"/>
              </a:spcBef>
              <a:spcAft>
                <a:spcPct val="0"/>
              </a:spcAft>
            </a:pPr>
            <a: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t/>
            </a:r>
            <a:br>
              <a:rPr lang="ar-JO"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rPr>
            </a:br>
            <a:endParaRPr lang="en-US" b="1" dirty="0">
              <a:solidFill>
                <a:schemeClr val="tx2"/>
              </a:solidFill>
              <a:effectLst>
                <a:outerShdw blurRad="38100" dist="38100" dir="2700000" algn="tl">
                  <a:srgbClr val="000000">
                    <a:alpha val="43137"/>
                  </a:srgbClr>
                </a:outerShdw>
              </a:effectLst>
              <a:latin typeface="Sakkal Majalla" pitchFamily="2" charset="-78"/>
              <a:ea typeface="+mj-ea"/>
              <a:cs typeface="Sakkal Majalla" pitchFamily="2" charset="-78"/>
            </a:endParaRPr>
          </a:p>
        </p:txBody>
      </p:sp>
    </p:spTree>
    <p:extLst>
      <p:ext uri="{BB962C8B-B14F-4D97-AF65-F5344CB8AC3E}">
        <p14:creationId xmlns:p14="http://schemas.microsoft.com/office/powerpoint/2010/main" val="196046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7199"/>
            <a:ext cx="9144000" cy="569387"/>
          </a:xfrm>
          <a:prstGeom prst="rect">
            <a:avLst/>
          </a:prstGeom>
          <a:solidFill>
            <a:srgbClr val="C0A400"/>
          </a:solidFill>
        </p:spPr>
        <p:txBody>
          <a:bodyPr wrap="square" rtlCol="0">
            <a:spAutoFit/>
          </a:bodyPr>
          <a:lstStyle/>
          <a:p>
            <a:pPr algn="r" defTabSz="914400"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لوعي المجتمع بالتراث الاماراتي الغير مادي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 name="Slide Number Placeholder 1"/>
          <p:cNvSpPr>
            <a:spLocks noGrp="1"/>
          </p:cNvSpPr>
          <p:nvPr>
            <p:ph type="sldNum" sz="quarter" idx="12"/>
          </p:nvPr>
        </p:nvSpPr>
        <p:spPr>
          <a:xfrm>
            <a:off x="152400" y="6333264"/>
            <a:ext cx="2133600" cy="476250"/>
          </a:xfrm>
        </p:spPr>
        <p:txBody>
          <a:bodyPr/>
          <a:lstStyle/>
          <a:p>
            <a:pPr>
              <a:defRPr/>
            </a:pPr>
            <a:fld id="{5ADD4282-2A40-4FF7-BBC6-7ABC956B70C9}" type="slidenum">
              <a:rPr lang="ar-SA" smtClean="0">
                <a:solidFill>
                  <a:srgbClr val="000000"/>
                </a:solidFill>
              </a:rPr>
              <a:pPr>
                <a:defRPr/>
              </a:pPr>
              <a:t>6</a:t>
            </a:fld>
            <a:endParaRPr lang="en-US" dirty="0">
              <a:solidFill>
                <a:srgbClr val="0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1822106616"/>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العمر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201238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7</a:t>
            </a:fld>
            <a:endParaRPr lang="en-US">
              <a:solidFill>
                <a:srgbClr val="000000"/>
              </a:solidFill>
            </a:endParaRPr>
          </a:p>
        </p:txBody>
      </p:sp>
      <p:sp>
        <p:nvSpPr>
          <p:cNvPr id="6" name="TextBox 5"/>
          <p:cNvSpPr txBox="1"/>
          <p:nvPr/>
        </p:nvSpPr>
        <p:spPr>
          <a:xfrm>
            <a:off x="0" y="457199"/>
            <a:ext cx="9144000" cy="569387"/>
          </a:xfrm>
          <a:prstGeom prst="rect">
            <a:avLst/>
          </a:prstGeom>
          <a:solidFill>
            <a:srgbClr val="C0A400"/>
          </a:solidFill>
        </p:spPr>
        <p:txBody>
          <a:bodyPr wrap="square" rtlCol="0">
            <a:spAutoFit/>
          </a:bodyPr>
          <a:lstStyle/>
          <a:p>
            <a:pPr algn="r" defTabSz="914400"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لوعي المجتمع بالتراث الاماراتي الغير مادي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1230150376"/>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الإمارة</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309410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8</a:t>
            </a:fld>
            <a:endParaRPr lang="en-US">
              <a:solidFill>
                <a:srgbClr val="000000"/>
              </a:solidFill>
            </a:endParaRPr>
          </a:p>
        </p:txBody>
      </p:sp>
      <p:sp>
        <p:nvSpPr>
          <p:cNvPr id="6" name="TextBox 5"/>
          <p:cNvSpPr txBox="1"/>
          <p:nvPr/>
        </p:nvSpPr>
        <p:spPr>
          <a:xfrm>
            <a:off x="0" y="457199"/>
            <a:ext cx="9144000" cy="569387"/>
          </a:xfrm>
          <a:prstGeom prst="rect">
            <a:avLst/>
          </a:prstGeom>
          <a:solidFill>
            <a:srgbClr val="C0A400"/>
          </a:solidFill>
        </p:spPr>
        <p:txBody>
          <a:bodyPr wrap="square" rtlCol="0">
            <a:spAutoFit/>
          </a:bodyPr>
          <a:lstStyle/>
          <a:p>
            <a:pPr algn="r" defTabSz="914400"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لوعي المجتمع بالتراث الاماراتي الغير مادي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780764423"/>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المستوى التعليمي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230089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DD4282-2A40-4FF7-BBC6-7ABC956B70C9}" type="slidenum">
              <a:rPr lang="ar-SA" smtClean="0">
                <a:solidFill>
                  <a:srgbClr val="000000"/>
                </a:solidFill>
              </a:rPr>
              <a:pPr>
                <a:defRPr/>
              </a:pPr>
              <a:t>9</a:t>
            </a:fld>
            <a:endParaRPr lang="en-US">
              <a:solidFill>
                <a:srgbClr val="000000"/>
              </a:solidFill>
            </a:endParaRPr>
          </a:p>
        </p:txBody>
      </p:sp>
      <p:sp>
        <p:nvSpPr>
          <p:cNvPr id="6" name="TextBox 5"/>
          <p:cNvSpPr txBox="1"/>
          <p:nvPr/>
        </p:nvSpPr>
        <p:spPr>
          <a:xfrm>
            <a:off x="0" y="457199"/>
            <a:ext cx="9144000" cy="569387"/>
          </a:xfrm>
          <a:prstGeom prst="rect">
            <a:avLst/>
          </a:prstGeom>
          <a:solidFill>
            <a:srgbClr val="C0A400"/>
          </a:solidFill>
        </p:spPr>
        <p:txBody>
          <a:bodyPr wrap="square" rtlCol="0">
            <a:spAutoFit/>
          </a:bodyPr>
          <a:lstStyle/>
          <a:p>
            <a:pPr algn="r" defTabSz="914400" rtl="1">
              <a:defRPr/>
            </a:pPr>
            <a:r>
              <a:rPr lang="ar-JO"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النتائج الاجمالية </a:t>
            </a:r>
            <a:r>
              <a:rPr lang="ar-JO" sz="3100" dirty="0" smtClean="0">
                <a:solidFill>
                  <a:srgbClr val="FFFFFF"/>
                </a:solidFill>
                <a:effectLst>
                  <a:outerShdw blurRad="38100" dist="38100" dir="2700000" algn="tl">
                    <a:srgbClr val="000000">
                      <a:alpha val="43137"/>
                    </a:srgbClr>
                  </a:outerShdw>
                </a:effectLst>
                <a:latin typeface="Sakkal Majalla" pitchFamily="2" charset="-78"/>
                <a:cs typeface="Sakkal Majalla" pitchFamily="2" charset="-78"/>
              </a:rPr>
              <a:t>لوعي المجتمع بالتراث الاماراتي الغير مادي بحسب الديموغرافيات</a:t>
            </a:r>
            <a:endParaRPr lang="en-US" sz="3100" dirty="0">
              <a:solidFill>
                <a:srgbClr val="FFFFFF"/>
              </a:solidFill>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030823515"/>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28800" y="4800600"/>
            <a:ext cx="5867400" cy="369332"/>
          </a:xfrm>
          <a:prstGeom prst="rect">
            <a:avLst/>
          </a:prstGeom>
        </p:spPr>
        <p:txBody>
          <a:bodyPr wrap="square">
            <a:spAutoFit/>
          </a:bodyPr>
          <a:lstStyle/>
          <a:p>
            <a:pPr marL="285750" indent="-285750" algn="r" rtl="1">
              <a:buFont typeface="Wingdings" pitchFamily="2" charset="2"/>
              <a:buChar char="v"/>
            </a:pP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يمثل الرسم البياني نسب</a:t>
            </a:r>
            <a:r>
              <a:rPr lang="en-US"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المشاركين في الاستبيان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حسب</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نوع</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r>
              <a:rPr lang="ar-AE"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الجنسية </a:t>
            </a:r>
            <a:r>
              <a:rPr lang="ar-SA" b="1" dirty="0" smtClean="0">
                <a:solidFill>
                  <a:prstClr val="black"/>
                </a:solidFill>
                <a:effectLst>
                  <a:outerShdw blurRad="38100" dist="38100" dir="2700000" algn="tl">
                    <a:srgbClr val="000000">
                      <a:alpha val="43137"/>
                    </a:srgbClr>
                  </a:outerShdw>
                </a:effectLst>
                <a:latin typeface="Sakkal Majalla" pitchFamily="2" charset="-78"/>
                <a:cs typeface="Sakkal Majalla" pitchFamily="2" charset="-78"/>
              </a:rPr>
              <a:t>. </a:t>
            </a:r>
            <a:endParaRPr lang="en-US" dirty="0"/>
          </a:p>
        </p:txBody>
      </p:sp>
    </p:spTree>
    <p:extLst>
      <p:ext uri="{BB962C8B-B14F-4D97-AF65-F5344CB8AC3E}">
        <p14:creationId xmlns:p14="http://schemas.microsoft.com/office/powerpoint/2010/main" val="230089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ocument Contro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14">
      <a:dk1>
        <a:sysClr val="windowText" lastClr="000000"/>
      </a:dk1>
      <a:lt1>
        <a:sysClr val="window" lastClr="FFFFFF"/>
      </a:lt1>
      <a:dk2>
        <a:srgbClr val="FFFFFF"/>
      </a:dk2>
      <a:lt2>
        <a:srgbClr val="0C0C0C"/>
      </a:lt2>
      <a:accent1>
        <a:srgbClr val="F42D0B"/>
      </a:accent1>
      <a:accent2>
        <a:srgbClr val="E36C09"/>
      </a:accent2>
      <a:accent3>
        <a:srgbClr val="F42D0B"/>
      </a:accent3>
      <a:accent4>
        <a:srgbClr val="8064A2"/>
      </a:accent4>
      <a:accent5>
        <a:srgbClr val="F42D0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CB3F4486-D066-4C54-8D5E-4CA3981174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685BB44B415BD4398B2788B0365616E" ma:contentTypeVersion="2" ma:contentTypeDescription="Upload an image." ma:contentTypeScope="" ma:versionID="699bb9bfaf7b401867e748ec5eca489b">
  <xsd:schema xmlns:xsd="http://www.w3.org/2001/XMLSchema" xmlns:xs="http://www.w3.org/2001/XMLSchema" xmlns:p="http://schemas.microsoft.com/office/2006/metadata/properties" xmlns:ns1="http://schemas.microsoft.com/sharepoint/v3" xmlns:ns2="CB3F4486-D066-4C54-8D5E-4CA398117414" xmlns:ns3="6334CA77-120F-4EFB-BAF8-4F0E996DB6C2" xmlns:ns4="http://schemas.microsoft.com/sharepoint/v3/fields" targetNamespace="http://schemas.microsoft.com/office/2006/metadata/properties" ma:root="true" ma:fieldsID="c0e66aa7fdade2a64ce156464e225d30" ns1:_="" ns2:_="" ns3:_="" ns4:_="">
    <xsd:import namespace="http://schemas.microsoft.com/sharepoint/v3"/>
    <xsd:import namespace="CB3F4486-D066-4C54-8D5E-4CA398117414"/>
    <xsd:import namespace="6334CA77-120F-4EFB-BAF8-4F0E996DB6C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4: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3F4486-D066-4C54-8D5E-4CA398117414"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34CA77-120F-4EFB-BAF8-4F0E996DB6C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FA24A7-E8E6-4CB2-B6A2-D634D2E08CDE}"/>
</file>

<file path=customXml/itemProps2.xml><?xml version="1.0" encoding="utf-8"?>
<ds:datastoreItem xmlns:ds="http://schemas.openxmlformats.org/officeDocument/2006/customXml" ds:itemID="{486EB621-7C7F-4F32-AA95-4D32C4ED7184}"/>
</file>

<file path=customXml/itemProps3.xml><?xml version="1.0" encoding="utf-8"?>
<ds:datastoreItem xmlns:ds="http://schemas.openxmlformats.org/officeDocument/2006/customXml" ds:itemID="{30904658-BD78-4584-AB80-004CAEB50A30}"/>
</file>

<file path=docProps/app.xml><?xml version="1.0" encoding="utf-8"?>
<Properties xmlns="http://schemas.openxmlformats.org/officeDocument/2006/extended-properties" xmlns:vt="http://schemas.openxmlformats.org/officeDocument/2006/docPropsVTypes">
  <TotalTime>677</TotalTime>
  <Words>818</Words>
  <Application>Microsoft Office PowerPoint</Application>
  <PresentationFormat>On-screen Show (4:3)</PresentationFormat>
  <Paragraphs>133</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4_Office Theme</vt:lpstr>
      <vt:lpstr>2_Document Control</vt:lpstr>
      <vt:lpstr>1_Office Theme</vt:lpstr>
      <vt:lpstr>5_Office Theme</vt:lpstr>
      <vt:lpstr>PowerPoint Presentation</vt:lpstr>
      <vt:lpstr>PowerPoint Presentation</vt:lpstr>
      <vt:lpstr>PowerPoint Presentation</vt:lpstr>
      <vt:lpstr>PowerPoint Presentation</vt:lpstr>
      <vt:lpstr>نتائج الوعي بالتراث الإماراتي الغير مادي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Aunood</dc:creator>
  <cp:keywords/>
  <dc:description/>
  <cp:lastModifiedBy>محمد داود البلوشي</cp:lastModifiedBy>
  <cp:revision>125</cp:revision>
  <dcterms:created xsi:type="dcterms:W3CDTF">2015-07-28T06:38:43Z</dcterms:created>
  <dcterms:modified xsi:type="dcterms:W3CDTF">2016-04-27T04:24:02Z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0x0101009148F5A04DDD49CBA7127AADA5FB792B00AADE34325A8B49CDA8BB4DB53328F214003685BB44B415BD4398B2788B0365616E</vt:lpwstr>
  </property>
  <property fmtid="{D5CDD505-2E9C-101B-9397-08002B2CF9AE}" pid="4" name="VideoSetEmbedCode">
    <vt:lpwstr/>
  </property>
  <property fmtid="{D5CDD505-2E9C-101B-9397-08002B2CF9AE}" pid="5" name="Order">
    <vt:r8>50900</vt:r8>
  </property>
  <property fmtid="{D5CDD505-2E9C-101B-9397-08002B2CF9AE}" pid="6" name="VideoSetRenditionsInfo">
    <vt:lpwstr/>
  </property>
  <property fmtid="{D5CDD505-2E9C-101B-9397-08002B2CF9AE}" pid="7" name="AlternateThumbnailUrl">
    <vt:lpwstr/>
  </property>
  <property fmtid="{D5CDD505-2E9C-101B-9397-08002B2CF9AE}" pid="8" name="PeopleInMedia">
    <vt:lpwstr/>
  </property>
  <property fmtid="{D5CDD505-2E9C-101B-9397-08002B2CF9AE}" pid="11" name="vti_imgdate">
    <vt:lpwstr/>
  </property>
  <property fmtid="{D5CDD505-2E9C-101B-9397-08002B2CF9AE}" pid="12" name="VideoRenditionLabel">
    <vt:lpwstr/>
  </property>
  <property fmtid="{D5CDD505-2E9C-101B-9397-08002B2CF9AE}" pid="13" name="VideoSetOwner">
    <vt:lpwstr/>
  </property>
  <property fmtid="{D5CDD505-2E9C-101B-9397-08002B2CF9AE}" pid="14" name="_SourceUrl">
    <vt:lpwstr/>
  </property>
  <property fmtid="{D5CDD505-2E9C-101B-9397-08002B2CF9AE}" pid="15" name="_SharedFileIndex">
    <vt:lpwstr/>
  </property>
  <property fmtid="{D5CDD505-2E9C-101B-9397-08002B2CF9AE}" pid="18" name="VideoSetDescription">
    <vt:lpwstr/>
  </property>
  <property fmtid="{D5CDD505-2E9C-101B-9397-08002B2CF9AE}" pid="19" name="VideoSetUserOverrideEncoding">
    <vt:lpwstr/>
  </property>
  <property fmtid="{D5CDD505-2E9C-101B-9397-08002B2CF9AE}" pid="20" name="VideoSetShowDownloadLink">
    <vt:bool>false</vt:bool>
  </property>
  <property fmtid="{D5CDD505-2E9C-101B-9397-08002B2CF9AE}" pid="21" name="VideoSetShowEmbedLink">
    <vt:bool>false</vt:bool>
  </property>
  <property fmtid="{D5CDD505-2E9C-101B-9397-08002B2CF9AE}" pid="22" name="VideoSetDefaultEncoding">
    <vt:lpwstr/>
  </property>
  <property fmtid="{D5CDD505-2E9C-101B-9397-08002B2CF9AE}" pid="23" name="NoCrawl">
    <vt:bool>false</vt:bool>
  </property>
  <property fmtid="{D5CDD505-2E9C-101B-9397-08002B2CF9AE}" pid="24" name="VideoSetExternalLink">
    <vt:lpwstr/>
  </property>
</Properties>
</file>