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0" r:id="rId3"/>
    <p:sldMasterId id="2147483722" r:id="rId4"/>
    <p:sldMasterId id="2147483734" r:id="rId5"/>
  </p:sldMasterIdLst>
  <p:notesMasterIdLst>
    <p:notesMasterId r:id="rId18"/>
  </p:notesMasterIdLst>
  <p:sldIdLst>
    <p:sldId id="324" r:id="rId6"/>
    <p:sldId id="265" r:id="rId7"/>
    <p:sldId id="266" r:id="rId8"/>
    <p:sldId id="280" r:id="rId9"/>
    <p:sldId id="331" r:id="rId10"/>
    <p:sldId id="322" r:id="rId11"/>
    <p:sldId id="325" r:id="rId12"/>
    <p:sldId id="327" r:id="rId13"/>
    <p:sldId id="326" r:id="rId14"/>
    <p:sldId id="323" r:id="rId15"/>
    <p:sldId id="298" r:id="rId16"/>
    <p:sldId id="329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C0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660"/>
  </p:normalViewPr>
  <p:slideViewPr>
    <p:cSldViewPr>
      <p:cViewPr>
        <p:scale>
          <a:sx n="80" d="100"/>
          <a:sy n="80" d="100"/>
        </p:scale>
        <p:origin x="-9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'Q1 - Q6'!$H$53:$H$54</c:f>
              <c:strCache>
                <c:ptCount val="2"/>
                <c:pt idx="0">
                  <c:v>المحقق</c:v>
                </c:pt>
                <c:pt idx="1">
                  <c:v>المنشود </c:v>
                </c:pt>
              </c:strCache>
            </c:strRef>
          </c:cat>
          <c:val>
            <c:numRef>
              <c:f>'Q1 - Q6'!$I$53:$I$54</c:f>
              <c:numCache>
                <c:formatCode>0%</c:formatCode>
                <c:ptCount val="2"/>
                <c:pt idx="0" formatCode="0.00%">
                  <c:v>0.83799999999999997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3716864"/>
        <c:axId val="99789632"/>
      </c:barChart>
      <c:catAx>
        <c:axId val="183716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9789632"/>
        <c:crosses val="autoZero"/>
        <c:auto val="1"/>
        <c:lblAlgn val="ctr"/>
        <c:lblOffset val="100"/>
        <c:noMultiLvlLbl val="0"/>
      </c:catAx>
      <c:valAx>
        <c:axId val="99789632"/>
        <c:scaling>
          <c:orientation val="minMax"/>
          <c:max val="1"/>
          <c:min val="0"/>
        </c:scaling>
        <c:delete val="0"/>
        <c:axPos val="l"/>
        <c:majorGridlines/>
        <c:numFmt formatCode="0.00%" sourceLinked="0"/>
        <c:majorTickMark val="none"/>
        <c:minorTickMark val="none"/>
        <c:tickLblPos val="nextTo"/>
        <c:crossAx val="183716864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3262653105861766"/>
                  <c:y val="6.119021580635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545374015748032"/>
                  <c:y val="0.18597404491105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95428696412948E-2"/>
                  <c:y val="-0.25775736366287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'Q1 - Q8'!$I$258:$I$260</c:f>
              <c:strCache>
                <c:ptCount val="3"/>
                <c:pt idx="0">
                  <c:v>ليس لدي إطلاع</c:v>
                </c:pt>
                <c:pt idx="1">
                  <c:v>لدي إطلاع جزئي	</c:v>
                </c:pt>
                <c:pt idx="2">
                  <c:v>لدي إطلاع تام</c:v>
                </c:pt>
              </c:strCache>
            </c:strRef>
          </c:cat>
          <c:val>
            <c:numRef>
              <c:f>'Q1 - Q8'!$J$258:$J$260</c:f>
              <c:numCache>
                <c:formatCode>0.00%</c:formatCode>
                <c:ptCount val="3"/>
                <c:pt idx="0">
                  <c:v>0.10796915167095116</c:v>
                </c:pt>
                <c:pt idx="1">
                  <c:v>0.44215938303341901</c:v>
                </c:pt>
                <c:pt idx="2">
                  <c:v>0.44987146529562982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5443569553805777E-2"/>
                  <c:y val="-0.2006645523476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54965004374448E-2"/>
                  <c:y val="0.21434565470982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'Q1 - Q8'!$F$4:$F$5</c:f>
              <c:strCache>
                <c:ptCount val="2"/>
                <c:pt idx="0">
                  <c:v>ذكر</c:v>
                </c:pt>
                <c:pt idx="1">
                  <c:v>أنثى</c:v>
                </c:pt>
              </c:strCache>
            </c:strRef>
          </c:cat>
          <c:val>
            <c:numRef>
              <c:f>'Q1 - Q8'!$G$4:$G$5</c:f>
              <c:numCache>
                <c:formatCode>0.00%</c:formatCode>
                <c:ptCount val="2"/>
                <c:pt idx="0">
                  <c:v>0.46923076923076923</c:v>
                </c:pt>
                <c:pt idx="1">
                  <c:v>0.53076923076923077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6185367454068245E-2"/>
                  <c:y val="-0.10603127734033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788823272090982E-2"/>
                  <c:y val="0.21907662583843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160520559930007"/>
                  <c:y val="3.980023330417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'Q1 - Q8'!$G$18:$G$20</c:f>
              <c:strCache>
                <c:ptCount val="3"/>
                <c:pt idx="0">
                  <c:v>إماراتي</c:v>
                </c:pt>
                <c:pt idx="1">
                  <c:v>عربي</c:v>
                </c:pt>
                <c:pt idx="2">
                  <c:v>غير ذلك</c:v>
                </c:pt>
              </c:strCache>
            </c:strRef>
          </c:cat>
          <c:val>
            <c:numRef>
              <c:f>'Q1 - Q8'!$H$18:$H$20</c:f>
              <c:numCache>
                <c:formatCode>0.00%</c:formatCode>
                <c:ptCount val="3"/>
                <c:pt idx="0">
                  <c:v>0.50256410256410255</c:v>
                </c:pt>
                <c:pt idx="1">
                  <c:v>0.42820512820512818</c:v>
                </c:pt>
                <c:pt idx="2">
                  <c:v>6.9230769230769235E-2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2981736657917759"/>
                  <c:y val="-5.23476232137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85640857392826"/>
                  <c:y val="-5.0554097404491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86417322834648E-2"/>
                  <c:y val="0.15744969378827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378751093613299"/>
                  <c:y val="-3.790974044911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'Q1 - Q8'!$H$33:$H$36</c:f>
              <c:strCache>
                <c:ptCount val="4"/>
                <c:pt idx="0">
                  <c:v>أقل من 20 	</c:v>
                </c:pt>
                <c:pt idx="1">
                  <c:v>21 - 30	</c:v>
                </c:pt>
                <c:pt idx="2">
                  <c:v>31 - 40</c:v>
                </c:pt>
                <c:pt idx="3">
                  <c:v>41 فما فوق</c:v>
                </c:pt>
              </c:strCache>
            </c:strRef>
          </c:cat>
          <c:val>
            <c:numRef>
              <c:f>'Q1 - Q8'!$I$33:$I$36</c:f>
              <c:numCache>
                <c:formatCode>0.00%</c:formatCode>
                <c:ptCount val="4"/>
                <c:pt idx="0">
                  <c:v>0.23907455012853471</c:v>
                </c:pt>
                <c:pt idx="1">
                  <c:v>0.3059125964010283</c:v>
                </c:pt>
                <c:pt idx="2">
                  <c:v>0.31619537275064269</c:v>
                </c:pt>
                <c:pt idx="3">
                  <c:v>0.13881748071979436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0714326334208224"/>
                  <c:y val="7.64381014873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026574803149611E-2"/>
                  <c:y val="0.1597214931466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96128608923883E-2"/>
                  <c:y val="0.37330818022747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670144356955382"/>
                  <c:y val="2.123359580052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'Q1 - Q8'!$F$49:$F$52</c:f>
              <c:strCache>
                <c:ptCount val="4"/>
                <c:pt idx="0">
                  <c:v>دون الثانوية عامة	</c:v>
                </c:pt>
                <c:pt idx="1">
                  <c:v>ثانوية عامة	</c:v>
                </c:pt>
                <c:pt idx="2">
                  <c:v>بكالوريوس	</c:v>
                </c:pt>
                <c:pt idx="3">
                  <c:v>ماجستير او دكتوراه</c:v>
                </c:pt>
              </c:strCache>
            </c:strRef>
          </c:cat>
          <c:val>
            <c:numRef>
              <c:f>'Q1 - Q8'!$G$49:$G$52</c:f>
              <c:numCache>
                <c:formatCode>0.00%</c:formatCode>
                <c:ptCount val="4"/>
                <c:pt idx="0">
                  <c:v>9.2544987146529561E-2</c:v>
                </c:pt>
                <c:pt idx="1">
                  <c:v>0.43444730077120824</c:v>
                </c:pt>
                <c:pt idx="2">
                  <c:v>0.40359897172236503</c:v>
                </c:pt>
                <c:pt idx="3">
                  <c:v>6.9408740359897178E-2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ar-AE" sz="1600"/>
              <a:t>التحسن في فهم الرسائل</a:t>
            </a:r>
            <a:r>
              <a:rPr lang="en-US" sz="1600"/>
              <a:t> </a:t>
            </a:r>
            <a:r>
              <a:rPr lang="ar-AE" sz="1600"/>
              <a:t>الإعلامية</a:t>
            </a:r>
            <a:endParaRPr lang="en-US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507174103237095"/>
          <c:y val="0.1947127442403033"/>
          <c:w val="0.49092873341081122"/>
          <c:h val="0.643250218722659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Summary!$C$412</c:f>
              <c:strCache>
                <c:ptCount val="1"/>
                <c:pt idx="0">
                  <c:v>نسبة الموافقة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Summary!$B$413:$B$420</c:f>
              <c:strCache>
                <c:ptCount val="8"/>
                <c:pt idx="0">
                  <c:v>عملت الوزارة في تنفيذ مجموعه من المبادرات</c:v>
                </c:pt>
                <c:pt idx="1">
                  <c:v>جهود   الوزارة حثيثة وواضحة في دعم الانتاج الثقافي و المبدعين </c:v>
                </c:pt>
                <c:pt idx="2">
                  <c:v>تحرص الوزارة على ترسيخ ثقافة   التطوع </c:v>
                </c:pt>
                <c:pt idx="3">
                  <c:v>للوزارة العديد من المبادرات والفعاليات التي تهدف الى الحفاظ على   الموروث الثقافي والتراثي</c:v>
                </c:pt>
                <c:pt idx="4">
                  <c:v>تبذل الوزارة جهودا متميزة في الحفاظ على الهوية الوطنية</c:v>
                </c:pt>
                <c:pt idx="5">
                  <c:v>الدعم اللوجستي الذي تقدمه الوزارة كافٍ</c:v>
                </c:pt>
                <c:pt idx="6">
                  <c:v>تعمل مبادرات الوزارة وفعالياتها على تمكين الشباب </c:v>
                </c:pt>
                <c:pt idx="7">
                  <c:v>المراكز الثقافية التابعة للوزارة تلبي الاحتياجات</c:v>
                </c:pt>
              </c:strCache>
            </c:strRef>
          </c:cat>
          <c:val>
            <c:numRef>
              <c:f>Summary!$C$413:$C$420</c:f>
              <c:numCache>
                <c:formatCode>0.00%</c:formatCode>
                <c:ptCount val="8"/>
                <c:pt idx="0">
                  <c:v>0.84</c:v>
                </c:pt>
                <c:pt idx="1">
                  <c:v>0.8357</c:v>
                </c:pt>
                <c:pt idx="2">
                  <c:v>0.86</c:v>
                </c:pt>
                <c:pt idx="3">
                  <c:v>0.86450000000000005</c:v>
                </c:pt>
                <c:pt idx="4">
                  <c:v>0.87</c:v>
                </c:pt>
                <c:pt idx="5">
                  <c:v>0.7571</c:v>
                </c:pt>
                <c:pt idx="6">
                  <c:v>0.83740000000000003</c:v>
                </c:pt>
                <c:pt idx="7">
                  <c:v>0.83695652173913038</c:v>
                </c:pt>
              </c:numCache>
            </c:numRef>
          </c:val>
        </c:ser>
        <c:ser>
          <c:idx val="1"/>
          <c:order val="1"/>
          <c:tx>
            <c:strRef>
              <c:f>Summary!$D$412</c:f>
              <c:strCache>
                <c:ptCount val="1"/>
                <c:pt idx="0">
                  <c:v>محايد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6.3291139240506328E-3"/>
                  <c:y val="-4.6380454843235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194092827002672E-3"/>
                  <c:y val="-9.2753606252907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95385228745143E-3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097046413502108E-3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Summary!$B$413:$B$420</c:f>
              <c:strCache>
                <c:ptCount val="8"/>
                <c:pt idx="0">
                  <c:v>عملت الوزارة في تنفيذ مجموعه من المبادرات</c:v>
                </c:pt>
                <c:pt idx="1">
                  <c:v>جهود   الوزارة حثيثة وواضحة في دعم الانتاج الثقافي و المبدعين </c:v>
                </c:pt>
                <c:pt idx="2">
                  <c:v>تحرص الوزارة على ترسيخ ثقافة   التطوع </c:v>
                </c:pt>
                <c:pt idx="3">
                  <c:v>للوزارة العديد من المبادرات والفعاليات التي تهدف الى الحفاظ على   الموروث الثقافي والتراثي</c:v>
                </c:pt>
                <c:pt idx="4">
                  <c:v>تبذل الوزارة جهودا متميزة في الحفاظ على الهوية الوطنية</c:v>
                </c:pt>
                <c:pt idx="5">
                  <c:v>الدعم اللوجستي الذي تقدمه الوزارة كافٍ</c:v>
                </c:pt>
                <c:pt idx="6">
                  <c:v>تعمل مبادرات الوزارة وفعالياتها على تمكين الشباب </c:v>
                </c:pt>
                <c:pt idx="7">
                  <c:v>المراكز الثقافية التابعة للوزارة تلبي الاحتياجات</c:v>
                </c:pt>
              </c:strCache>
            </c:strRef>
          </c:cat>
          <c:val>
            <c:numRef>
              <c:f>Summary!$D$413:$D$420</c:f>
              <c:numCache>
                <c:formatCode>0.00%</c:formatCode>
                <c:ptCount val="8"/>
                <c:pt idx="0">
                  <c:v>0.11</c:v>
                </c:pt>
                <c:pt idx="1">
                  <c:v>0.1086</c:v>
                </c:pt>
                <c:pt idx="2">
                  <c:v>0.1</c:v>
                </c:pt>
                <c:pt idx="3">
                  <c:v>9.2100000000000001E-2</c:v>
                </c:pt>
                <c:pt idx="4">
                  <c:v>0.09</c:v>
                </c:pt>
                <c:pt idx="5">
                  <c:v>0.1638</c:v>
                </c:pt>
                <c:pt idx="6">
                  <c:v>0.1057</c:v>
                </c:pt>
                <c:pt idx="7">
                  <c:v>9.5100000000000004E-2</c:v>
                </c:pt>
              </c:numCache>
            </c:numRef>
          </c:val>
        </c:ser>
        <c:ser>
          <c:idx val="2"/>
          <c:order val="2"/>
          <c:tx>
            <c:strRef>
              <c:f>Summary!$E$412</c:f>
              <c:strCache>
                <c:ptCount val="1"/>
                <c:pt idx="0">
                  <c:v>نسبة عدم الموافقة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0084388185654012E-2"/>
                  <c:y val="4.6373151409672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921568627450863E-2"/>
                  <c:y val="3.9920147132460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9746835443037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115385893219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84313725490198E-2"/>
                  <c:y val="-1.197604413973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215686274509692E-2"/>
                  <c:y val="-3.9920147132461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921568627450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647058823529408E-2"/>
                  <c:y val="-1.197604413973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Summary!$B$413:$B$420</c:f>
              <c:strCache>
                <c:ptCount val="8"/>
                <c:pt idx="0">
                  <c:v>عملت الوزارة في تنفيذ مجموعه من المبادرات</c:v>
                </c:pt>
                <c:pt idx="1">
                  <c:v>جهود   الوزارة حثيثة وواضحة في دعم الانتاج الثقافي و المبدعين </c:v>
                </c:pt>
                <c:pt idx="2">
                  <c:v>تحرص الوزارة على ترسيخ ثقافة   التطوع </c:v>
                </c:pt>
                <c:pt idx="3">
                  <c:v>للوزارة العديد من المبادرات والفعاليات التي تهدف الى الحفاظ على   الموروث الثقافي والتراثي</c:v>
                </c:pt>
                <c:pt idx="4">
                  <c:v>تبذل الوزارة جهودا متميزة في الحفاظ على الهوية الوطنية</c:v>
                </c:pt>
                <c:pt idx="5">
                  <c:v>الدعم اللوجستي الذي تقدمه الوزارة كافٍ</c:v>
                </c:pt>
                <c:pt idx="6">
                  <c:v>تعمل مبادرات الوزارة وفعالياتها على تمكين الشباب </c:v>
                </c:pt>
                <c:pt idx="7">
                  <c:v>المراكز الثقافية التابعة للوزارة تلبي الاحتياجات</c:v>
                </c:pt>
              </c:strCache>
            </c:strRef>
          </c:cat>
          <c:val>
            <c:numRef>
              <c:f>Summary!$E$413:$E$420</c:f>
              <c:numCache>
                <c:formatCode>0.00%</c:formatCode>
                <c:ptCount val="8"/>
                <c:pt idx="0">
                  <c:v>0.05</c:v>
                </c:pt>
                <c:pt idx="1">
                  <c:v>5.57E-2</c:v>
                </c:pt>
                <c:pt idx="2">
                  <c:v>0.04</c:v>
                </c:pt>
                <c:pt idx="3">
                  <c:v>4.3400000000000001E-2</c:v>
                </c:pt>
                <c:pt idx="4">
                  <c:v>0.04</c:v>
                </c:pt>
                <c:pt idx="5">
                  <c:v>7.9100000000000004E-2</c:v>
                </c:pt>
                <c:pt idx="6">
                  <c:v>5.6899999999999999E-2</c:v>
                </c:pt>
                <c:pt idx="7">
                  <c:v>6.7900000000000002E-2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93232384"/>
        <c:axId val="182367296"/>
      </c:barChart>
      <c:catAx>
        <c:axId val="1932323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 anchor="ctr" anchorCtr="0"/>
          <a:lstStyle/>
          <a:p>
            <a:pPr rtl="1">
              <a:defRPr b="1"/>
            </a:pPr>
            <a:endParaRPr lang="en-US"/>
          </a:p>
        </c:txPr>
        <c:crossAx val="182367296"/>
        <c:crosses val="autoZero"/>
        <c:auto val="1"/>
        <c:lblAlgn val="ctr"/>
        <c:lblOffset val="100"/>
        <c:noMultiLvlLbl val="0"/>
      </c:catAx>
      <c:valAx>
        <c:axId val="18236729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3232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23692038495188"/>
          <c:y val="0.91192147856517936"/>
          <c:w val="0.39114771254858965"/>
          <c:h val="8.3862771404720496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529A-7FC8-402E-A5EC-2F4FDC7F4B5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F718B-D070-4701-B41E-078BE896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BE85-9CBA-48DB-86F8-F603870353D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800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F84B-67DA-41BC-8C15-1EF42EDB4F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511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8EA3-9BAD-4222-9328-4A08705B2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0554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4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6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1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4282-2A40-4FF7-BBC6-7ABC956B70C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7066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0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28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8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5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7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76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6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7F25-DDB4-4E3E-8B46-0EB2845F01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5251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45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43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41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5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34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89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92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38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FB73-D397-4CFF-BBB8-EB2477F13F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8082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45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9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6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6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0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28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4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15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DCA4-DFF8-4CD5-ACBE-2555B64104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68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96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2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9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57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98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01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1A47-32D8-4FAE-BECF-F732084A503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21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709A-E255-4B7E-B7D5-6043DA1CB32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74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AD5C-447D-412D-AF2A-1827F851BA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620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50B6-3F99-41FD-B9D7-108AAE7038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223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mtClean="0">
                <a:solidFill>
                  <a:srgbClr val="000000"/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3F5489-9FEC-4668-89F4-FE48AFD5FFF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/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الأمانة العامة لمجلس الوزراء  |  مكتب الاتصال الحكومي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2F63-BEBB-4B6F-B7A5-C7B0E97CE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الأمانة العامة لمجلس الوزراء  |  مكتب الاتصال الحكومي </a:t>
            </a: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CFCF-816E-48F2-9B4D-58AA1BC0B6F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3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D342B9D-678C-9B41-B11C-D16E0E3987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16CC68-48D2-474F-B65C-5157945E5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8291" y="2059750"/>
            <a:ext cx="9067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1"/>
            <a:r>
              <a:rPr lang="ar-AE" sz="4000" b="1" dirty="0" smtClean="0">
                <a:solidFill>
                  <a:srgbClr val="A67930"/>
                </a:solidFill>
                <a:latin typeface="Arial"/>
              </a:rPr>
              <a:t>تحليل </a:t>
            </a:r>
            <a:r>
              <a:rPr lang="ar-AE" sz="4000" b="1" dirty="0">
                <a:solidFill>
                  <a:srgbClr val="A67930"/>
                </a:solidFill>
                <a:latin typeface="Arial"/>
              </a:rPr>
              <a:t>نتائج قياس التحسن في فهم الرسائل الاعلامية</a:t>
            </a:r>
          </a:p>
          <a:p>
            <a:pPr algn="ctr" defTabSz="457200" rtl="1"/>
            <a:endParaRPr lang="ar-SA" sz="4000" b="1" dirty="0">
              <a:solidFill>
                <a:srgbClr val="A6793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9650" y="6259286"/>
            <a:ext cx="27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rtl="1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1744"/>
            <a:ext cx="2695699" cy="977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5318" y="4396240"/>
            <a:ext cx="32000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ar-AE" sz="2200" dirty="0" smtClean="0">
                <a:solidFill>
                  <a:prstClr val="black"/>
                </a:solidFill>
              </a:rPr>
              <a:t>2015</a:t>
            </a:r>
            <a:endParaRPr lang="ar-AE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69134"/>
              </p:ext>
            </p:extLst>
          </p:nvPr>
        </p:nvGraphicFramePr>
        <p:xfrm>
          <a:off x="685800" y="1676400"/>
          <a:ext cx="8096250" cy="31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5400" y="234375"/>
            <a:ext cx="4038599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JO" dirty="0" smtClean="0"/>
              <a:t>تحليل </a:t>
            </a:r>
            <a:r>
              <a:rPr lang="ar-JO" dirty="0"/>
              <a:t>النتائج بحسب المحاور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410200"/>
            <a:ext cx="7003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defTabSz="914400" rtl="1">
              <a:buFont typeface="Wingdings" pitchFamily="2" charset="2"/>
              <a:buChar char="v"/>
            </a:pP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يمثل الرسم البياني نسب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الموافقة و عدم الموافقة و المحايد الخاص بأسئلة الاستبيان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72200" y="381000"/>
            <a:ext cx="2971800" cy="584775"/>
          </a:xfrm>
          <a:prstGeom prst="rect">
            <a:avLst/>
          </a:prstGeom>
          <a:solidFill>
            <a:srgbClr val="C0A4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A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n-ea"/>
                <a:cs typeface="Sakkal Majalla" pitchFamily="2" charset="-78"/>
              </a:rPr>
              <a:t>الملاحظات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15573"/>
              </p:ext>
            </p:extLst>
          </p:nvPr>
        </p:nvGraphicFramePr>
        <p:xfrm>
          <a:off x="609600" y="1143000"/>
          <a:ext cx="8229600" cy="4834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48600"/>
                <a:gridCol w="381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solidFill>
                            <a:schemeClr val="bg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ملاحظات أفراد المجتمع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b="1" dirty="0" smtClean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زيادة فعاليات الاطفال كملتقيات وبرامج صيفية ودورات تقوية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1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تكثيف التسويق لفعاليات الوزارة ف التلفاز حيث نلاحظ </a:t>
                      </a: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أنه</a:t>
                      </a:r>
                      <a:r>
                        <a:rPr lang="ar-JO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 الاعلام</a:t>
                      </a: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 يتم فقط</a:t>
                      </a:r>
                      <a:r>
                        <a:rPr lang="ar-JO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 ف</a:t>
                      </a: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ي</a:t>
                      </a:r>
                      <a:r>
                        <a:rPr lang="ar-JO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 مواقع التواصل </a:t>
                      </a: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و الموقع الإلكتروني للوزارة </a:t>
                      </a:r>
                      <a:r>
                        <a:rPr lang="ar-JO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.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2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تكثيف النشرات حتى يعرف أفراد المجتمع بإنجازات الوزارة 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3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ارجو تطوير الفعاليات بشكل أكبر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4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 بعض الفعاليات نعرف عنها بعد انتهائها 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5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 إعداد قاعدة بيانات بالشباب المشاركين سنويا في أنشطة الوزارة على مستوى الدولة 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6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التوسع المدروس في نشر ثقافة التطوع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7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هناك قصور ف تفعيل دور المكتبات، وعدم تنوع الأنشطة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8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يحتاج الموقع الإلكتروني الى تطوير أكثر ، و </a:t>
                      </a:r>
                      <a:r>
                        <a:rPr lang="ar-AE" sz="1600" b="1" dirty="0" smtClean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قلة الاخبار في الموقع الالكتروني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9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عدم التركيز على الفعاليات التراثية والخاصة بالقراءة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10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نشر الفعاليات بطريقه مبتكره ومشوقه عن كل مركز ثقافي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11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زيادة التركيز على الفعاليات التي تستقطب جميع أفراد العائلة في المراكز الثقافية والخروج عن المعتاد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12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9"/>
          <p:cNvSpPr txBox="1">
            <a:spLocks/>
          </p:cNvSpPr>
          <p:nvPr/>
        </p:nvSpPr>
        <p:spPr>
          <a:xfrm>
            <a:off x="32189" y="6459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6C3D499E-51AF-426A-BBC1-7667D7EFC77F}" type="slidenum">
              <a:rPr lang="ar-SA" sz="1400" b="1" smtClean="0">
                <a:solidFill>
                  <a:srgbClr val="000000">
                    <a:tint val="75000"/>
                  </a:srgbClr>
                </a:solidFill>
              </a:rPr>
              <a:pPr algn="l">
                <a:defRPr/>
              </a:pPr>
              <a:t>11</a:t>
            </a:fld>
            <a:endParaRPr lang="en-US" sz="1400" b="1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7930" y="113352"/>
            <a:ext cx="2971800" cy="584775"/>
          </a:xfrm>
          <a:prstGeom prst="rect">
            <a:avLst/>
          </a:prstGeom>
          <a:solidFill>
            <a:srgbClr val="C0A4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AE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التوصيات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56538"/>
              </p:ext>
            </p:extLst>
          </p:nvPr>
        </p:nvGraphicFramePr>
        <p:xfrm>
          <a:off x="685800" y="838200"/>
          <a:ext cx="8229600" cy="43708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48600"/>
                <a:gridCol w="381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b="1" dirty="0">
                          <a:solidFill>
                            <a:schemeClr val="bg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التوصية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JO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تبني برامج لتعزيز قيم المجتمع الاصيلة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1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زيادة الإعلانات عن الفعاليات قبل فترة كافيه بوعدها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2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رعاية مبادرات للتعريف بالثقافات المختلفة الموجودة في الدولة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3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تكثيف البرامج التراثية الترفيهية المفيدة لفئة الاطفال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4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0A4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AE" sz="1600" b="1" kern="1200" dirty="0" smtClean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التعاون مع وزارة التربية لعمل حملات توعية بأهمية التراث وتعريف الطلاب به والمدرسين من خلال المحاضرات وورش العمل لبث روح الاهتمام والاعتزاز بالتراث الشعبي.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5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ضرورة العمل على اطلاق مبادرة مجتمعية لتشجيع القراءة باللغة العربية بين مختلف شرائح المجتمع.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6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ابراز اكبر لدور متطوعين برنامج عطاء في خدمة المجتمع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7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العمل على تكثيف الجهود الاعلامية والترويجية من قبل الوزارة لتعريف الجمهور بمبادراتها بشكل اكبر.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8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ترغيب فئة الاطفال للإقبال على اتقان اللغة العربية من خلال انتاج برامج متخصصة يراعى فيها الاحترافية العالية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9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الاطلاع المباشر من قبل الوزارة للجمعيات والجهات العاملة في الدولة بهدف التعرف على احتياجاتها وتقديم الدعم المناسب لها.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AE" sz="1600" b="1" dirty="0" smtClean="0">
                          <a:effectLst/>
                          <a:latin typeface="Sakkal Majalla" pitchFamily="2" charset="-78"/>
                          <a:ea typeface="Calibri"/>
                          <a:cs typeface="Sakkal Majalla" pitchFamily="2" charset="-78"/>
                        </a:rPr>
                        <a:t>10</a:t>
                      </a:r>
                      <a:endParaRPr lang="en-US" sz="1600" b="1" dirty="0">
                        <a:effectLst/>
                        <a:latin typeface="Sakkal Majalla" pitchFamily="2" charset="-78"/>
                        <a:ea typeface="Calibri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9"/>
          <p:cNvSpPr txBox="1">
            <a:spLocks/>
          </p:cNvSpPr>
          <p:nvPr/>
        </p:nvSpPr>
        <p:spPr>
          <a:xfrm>
            <a:off x="32189" y="6459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6C3D499E-51AF-426A-BBC1-7667D7EFC77F}" type="slidenum">
              <a:rPr lang="ar-SA" sz="1400" b="1" smtClean="0">
                <a:solidFill>
                  <a:srgbClr val="000000">
                    <a:tint val="75000"/>
                  </a:srgbClr>
                </a:solidFill>
              </a:rPr>
              <a:pPr algn="l">
                <a:defRPr/>
              </a:pPr>
              <a:t>12</a:t>
            </a:fld>
            <a:endParaRPr lang="en-US" sz="1400" b="1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7450" y="457199"/>
            <a:ext cx="2876550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/>
          <a:p>
            <a:pPr algn="just" rtl="1">
              <a:defRPr/>
            </a:pPr>
            <a:r>
              <a:rPr lang="ar-AE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المقدمــة</a:t>
            </a:r>
            <a:endParaRPr lang="ar-AE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99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Clr>
                <a:srgbClr val="C0A400"/>
              </a:buClr>
              <a:buFont typeface="Wingdings" pitchFamily="2" charset="2"/>
              <a:buChar char="§"/>
            </a:pPr>
            <a:r>
              <a:rPr lang="ar-JO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يهدف هذا الاستبيان </a:t>
            </a:r>
            <a:r>
              <a:rPr lang="ar-AE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الى </a:t>
            </a:r>
            <a:r>
              <a:rPr lang="ar-AE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قياس </a:t>
            </a:r>
            <a:r>
              <a:rPr lang="ar-JO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مستوى التحسن لفهم الجمهور لمبادرات الوزارة حول القضايا الاعلامية التي يتم تداولها باستمرار عبر مختلف القنوات الاعلامية في الدولة والتي  تخص مجال عمل الوزارة، وهي:</a:t>
            </a:r>
          </a:p>
          <a:p>
            <a:pPr marL="342900" indent="-342900" algn="just" rtl="1">
              <a:buClr>
                <a:srgbClr val="C0A400"/>
              </a:buClr>
              <a:buFont typeface="Wingdings" pitchFamily="2" charset="2"/>
              <a:buChar char="§"/>
            </a:pPr>
            <a:endParaRPr lang="ar-JO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AE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حماية اللغة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العربية</a:t>
            </a:r>
            <a:endParaRPr lang="ar-JO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دعم الانتاج الثقافي 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والمبدعين</a:t>
            </a: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ترسيخ ثقافة 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التطوع.</a:t>
            </a: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الحفاظ على الموروث الثقافي 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والتراثي</a:t>
            </a: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دعم الهوية الوطنية وتعزيز التلاحم 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المجتمعي</a:t>
            </a: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الدعم اللوجستي للمؤسسات الثقافية 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والمجتمعية</a:t>
            </a: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تمكين الشباب في المجتمع الاماراتي</a:t>
            </a:r>
            <a:endParaRPr lang="ar-JO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915988" indent="-342900" algn="just" rtl="1">
              <a:buClr>
                <a:srgbClr val="C00000"/>
              </a:buClr>
              <a:buFont typeface="Wingdings" pitchFamily="2" charset="2"/>
              <a:buChar char="ü"/>
            </a:pPr>
            <a:endParaRPr lang="ar-AE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0610" y="4312917"/>
            <a:ext cx="3586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C0A400"/>
              </a:buClr>
              <a:buFont typeface="Wingdings" pitchFamily="2" charset="2"/>
              <a:buChar char="§"/>
            </a:pPr>
            <a:r>
              <a:rPr lang="ar-JO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العينة المستهدفة وطريقة تنفيذ الاستبيان:</a:t>
            </a:r>
            <a:endParaRPr lang="ar-JO" sz="20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32189" y="900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6C3D499E-51AF-426A-BBC1-7667D7EFC77F}" type="slidenum">
              <a:rPr lang="ar-SA" sz="1400" b="1" smtClean="0">
                <a:solidFill>
                  <a:srgbClr val="000000">
                    <a:tint val="75000"/>
                  </a:srgbClr>
                </a:solidFill>
              </a:rPr>
              <a:pPr algn="l">
                <a:defRPr/>
              </a:pPr>
              <a:t>2</a:t>
            </a:fld>
            <a:endParaRPr lang="en-US" sz="1400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764375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285750" algn="just" rtl="1">
              <a:buClr>
                <a:srgbClr val="9A0000"/>
              </a:buClr>
              <a:buFont typeface="Wingdings" pitchFamily="2" charset="2"/>
              <a:buChar char="ü"/>
            </a:pP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تم استهداف الجمهور بكل فئاته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على مستوى الدولة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حيث تم تحديد العينة الممثلة بـ (386 شخص) وعدد الاشخاص الذين استجابوا للاستبيان بلغ (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388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شخص.</a:t>
            </a:r>
          </a:p>
          <a:p>
            <a:pPr marL="517525" indent="-285750" algn="just" rtl="1">
              <a:buClr>
                <a:srgbClr val="9A0000"/>
              </a:buClr>
              <a:buFont typeface="Wingdings" pitchFamily="2" charset="2"/>
              <a:buChar char="ü"/>
            </a:pP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تم توزيع الاستبيان من خلال رابط الكتروني تم ارساله عبر وسائل التواصل الاجتماعي بالإضافة الى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إرسال رابط الاستبيان لأرقام هواتف المتعاملين و إميلاتهم،  و كذلك  تم تعبئة الاستبيان من قبل الجمهور خلال الفعاليات  التي أقيمت في المراكز الثقافية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876675" y="2475140"/>
            <a:ext cx="1428750" cy="409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kern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42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 rtl="1"/>
            <a:endParaRPr lang="ar-JO" dirty="0" smtClean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285750" indent="-285750" algn="just" rtl="1">
              <a:buClr>
                <a:srgbClr val="C0A400"/>
              </a:buClr>
              <a:buFont typeface="Wingdings" pitchFamily="2" charset="2"/>
              <a:buChar char="§"/>
            </a:pPr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تم احتساب اجمالي </a:t>
            </a: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مستوى فهم الجمهور للرسائل الاعلامية من خلال احتساب مجموع نسب الاشخاص </a:t>
            </a:r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الذين اجابوا </a:t>
            </a: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«اوافق بشدة» </a:t>
            </a:r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«اوافق» </a:t>
            </a:r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عن </a:t>
            </a: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جميع الأسئلة الواردة في الاستبيان.</a:t>
            </a:r>
            <a:endParaRPr lang="ar-JO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81075" y="2903765"/>
            <a:ext cx="1466850" cy="4095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ar-JO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اوافق بشدةً</a:t>
            </a:r>
            <a:endParaRPr lang="en-US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28875" y="2903765"/>
            <a:ext cx="1466850" cy="4095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ar-JO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اوافق</a:t>
            </a:r>
            <a:endParaRPr lang="en-US" sz="1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876675" y="2903765"/>
            <a:ext cx="1466850" cy="4095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ar-AE" sz="12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الى حد ما</a:t>
            </a:r>
            <a:endParaRPr lang="en-US" sz="12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324475" y="2903765"/>
            <a:ext cx="1466850" cy="409575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ar-JO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اوافق</a:t>
            </a:r>
            <a:endParaRPr lang="en-US" sz="1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791325" y="2903765"/>
            <a:ext cx="1466850" cy="409575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ar-JO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اوافق بشدة</a:t>
            </a:r>
            <a:endParaRPr lang="en-US" sz="1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981075" y="2475140"/>
            <a:ext cx="1447800" cy="409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kern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418024" y="2475140"/>
            <a:ext cx="1447800" cy="409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791325" y="2475140"/>
            <a:ext cx="1466850" cy="409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14775" y="457199"/>
            <a:ext cx="5229225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/>
          <a:p>
            <a:pPr algn="just" rtl="1">
              <a:defRPr/>
            </a:pPr>
            <a:r>
              <a:rPr lang="ar-JO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كيفية تحليل نتائج الاستبيان</a:t>
            </a:r>
            <a:endParaRPr lang="ar-AE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05425" y="2475140"/>
            <a:ext cx="1485900" cy="409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kern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9" name="Slide Number Placeholder 9"/>
          <p:cNvSpPr txBox="1">
            <a:spLocks/>
          </p:cNvSpPr>
          <p:nvPr/>
        </p:nvSpPr>
        <p:spPr>
          <a:xfrm>
            <a:off x="32189" y="6459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6C3D499E-51AF-426A-BBC1-7667D7EFC77F}" type="slidenum">
              <a:rPr lang="ar-SA" sz="1400" b="1" smtClean="0">
                <a:solidFill>
                  <a:srgbClr val="000000">
                    <a:tint val="75000"/>
                  </a:srgbClr>
                </a:solidFill>
              </a:rPr>
              <a:pPr algn="l">
                <a:defRPr/>
              </a:pPr>
              <a:t>3</a:t>
            </a:fld>
            <a:endParaRPr lang="en-US" sz="1400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" y="3886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Clr>
                <a:srgbClr val="C0A400"/>
              </a:buClr>
              <a:buFont typeface="Wingdings" pitchFamily="2" charset="2"/>
              <a:buChar char="§"/>
            </a:pP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تم تحليل نسب الموافقة عن كل قضية اعلامية مع الملاحظات المتكررة التي وردت من فئات الجمهور المختلفة.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1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4648200"/>
            <a:ext cx="8761771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Clr>
                <a:srgbClr val="C0A400"/>
              </a:buClr>
              <a:buFont typeface="Wingdings" pitchFamily="2" charset="2"/>
              <a:buChar char="§"/>
            </a:pPr>
            <a:r>
              <a:rPr lang="ar-A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تم </a:t>
            </a: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تحقيق المستهدف المعتمد الخاص </a:t>
            </a:r>
            <a:r>
              <a:rPr lang="ar-A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بمستوى </a:t>
            </a:r>
            <a:r>
              <a:rPr lang="ar-JO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الفهم للرسائل الاعلامية الخاصة بالوزارة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، حيث بلغ نسبة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فهم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لمبادرات الوزارة حول القضايا الاعلامية التي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تم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تداولها باستمرار عبر مختلف القنوات </a:t>
            </a:r>
            <a:r>
              <a:rPr lang="ar-JO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الاعلامية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83.80% خلال العام 2015 .</a:t>
            </a:r>
            <a:endParaRPr lang="ar-JO" sz="16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>
                <a:srgbClr val="C0A400"/>
              </a:buClr>
            </a:pPr>
            <a:endParaRPr lang="ar-JO" sz="105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3014"/>
            <a:ext cx="8001000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J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النتائج الاجمالية</a:t>
            </a:r>
            <a:r>
              <a:rPr lang="ar-A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J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فهم </a:t>
            </a:r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للرسائل الاعلامية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118821"/>
              </p:ext>
            </p:extLst>
          </p:nvPr>
        </p:nvGraphicFramePr>
        <p:xfrm>
          <a:off x="1371600" y="1295400"/>
          <a:ext cx="6648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0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497884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1" y="228600"/>
            <a:ext cx="7467600" cy="46166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JO" sz="2400" dirty="0">
                <a:solidFill>
                  <a:srgbClr val="FFFFFF"/>
                </a:solidFill>
              </a:rPr>
              <a:t>ما مدى اطلاعك على مبادرات و فعاليات وزارة الثقافة و الشباب و تنمية </a:t>
            </a:r>
            <a:r>
              <a:rPr lang="ar-JO" sz="2400" dirty="0" smtClean="0">
                <a:solidFill>
                  <a:srgbClr val="FFFFFF"/>
                </a:solidFill>
              </a:rPr>
              <a:t>المجتمع</a:t>
            </a:r>
            <a:r>
              <a:rPr lang="ar-AE" sz="2400" dirty="0" smtClean="0">
                <a:solidFill>
                  <a:srgbClr val="FFFFFF"/>
                </a:solidFill>
              </a:rPr>
              <a:t>؟</a:t>
            </a:r>
            <a:endParaRPr lang="ar-JO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A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10.80% من 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المستهدف </a:t>
            </a:r>
            <a:r>
              <a:rPr lang="ar-A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ليس لهم أي اطلاع بمبادرات 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 فعاليات الوزارة </a:t>
            </a:r>
            <a:r>
              <a:rPr lang="ar-AE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بينما 89.21% لديهم اطلاع بمبادرات و فعاليات وزارة الثقافة و الشباب و تنمية المجتمع 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345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124494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4800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defTabSz="914400" rtl="1">
              <a:buFont typeface="Wingdings" pitchFamily="2" charset="2"/>
              <a:buChar char="v"/>
            </a:pP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يمثل الرسم البياني نسب توزيع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حسب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الجنس 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"/>
            <a:ext cx="5562599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JO" dirty="0" smtClean="0">
                <a:solidFill>
                  <a:srgbClr val="FFFFFF"/>
                </a:solidFill>
              </a:rPr>
              <a:t>النتائج </a:t>
            </a:r>
            <a:r>
              <a:rPr lang="ar-JO" dirty="0">
                <a:solidFill>
                  <a:srgbClr val="FFFFFF"/>
                </a:solidFill>
              </a:rPr>
              <a:t>بحسب </a:t>
            </a:r>
            <a:r>
              <a:rPr lang="ar-AE" dirty="0" smtClean="0">
                <a:solidFill>
                  <a:srgbClr val="FFFFFF"/>
                </a:solidFill>
              </a:rPr>
              <a:t>الديموغرافيات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26122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4800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defTabSz="914400" rtl="1">
              <a:buFont typeface="Wingdings" pitchFamily="2" charset="2"/>
              <a:buChar char="v"/>
            </a:pP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يمثل الرسم البياني نسب توزيع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حسب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الجنسية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"/>
            <a:ext cx="5562599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JO" dirty="0" smtClean="0">
                <a:solidFill>
                  <a:srgbClr val="FFFFFF"/>
                </a:solidFill>
              </a:rPr>
              <a:t>النتائج </a:t>
            </a:r>
            <a:r>
              <a:rPr lang="ar-JO" dirty="0">
                <a:solidFill>
                  <a:srgbClr val="FFFFFF"/>
                </a:solidFill>
              </a:rPr>
              <a:t>بحسب </a:t>
            </a:r>
            <a:r>
              <a:rPr lang="ar-AE" dirty="0" smtClean="0">
                <a:solidFill>
                  <a:srgbClr val="FFFFFF"/>
                </a:solidFill>
              </a:rPr>
              <a:t>الديموغرافيات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8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141993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4800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defTabSz="914400" rtl="1">
              <a:buFont typeface="Wingdings" pitchFamily="2" charset="2"/>
              <a:buChar char="v"/>
            </a:pP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يمثل الرسم البياني نسب توزيع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حسب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الفئات العمرية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"/>
            <a:ext cx="5562599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JO" dirty="0" smtClean="0">
                <a:solidFill>
                  <a:srgbClr val="FFFFFF"/>
                </a:solidFill>
              </a:rPr>
              <a:t>النتائج </a:t>
            </a:r>
            <a:r>
              <a:rPr lang="ar-JO" dirty="0">
                <a:solidFill>
                  <a:srgbClr val="FFFFFF"/>
                </a:solidFill>
              </a:rPr>
              <a:t>بحسب </a:t>
            </a:r>
            <a:r>
              <a:rPr lang="ar-AE" dirty="0" smtClean="0">
                <a:solidFill>
                  <a:srgbClr val="FFFFFF"/>
                </a:solidFill>
              </a:rPr>
              <a:t>الديموغرافيات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0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D4282-2A40-4FF7-BBC6-7ABC956B70C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735822"/>
              </p:ext>
            </p:extLst>
          </p:nvPr>
        </p:nvGraphicFramePr>
        <p:xfrm>
          <a:off x="2286000" y="11156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228600"/>
            <a:ext cx="5562599" cy="584775"/>
          </a:xfrm>
          <a:prstGeom prst="rect">
            <a:avLst/>
          </a:prstGeom>
          <a:solidFill>
            <a:srgbClr val="C0A4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JO" dirty="0" smtClean="0">
                <a:solidFill>
                  <a:srgbClr val="FFFFFF"/>
                </a:solidFill>
              </a:rPr>
              <a:t>النتائج </a:t>
            </a:r>
            <a:r>
              <a:rPr lang="ar-JO" dirty="0">
                <a:solidFill>
                  <a:srgbClr val="FFFFFF"/>
                </a:solidFill>
              </a:rPr>
              <a:t>بحسب </a:t>
            </a:r>
            <a:r>
              <a:rPr lang="ar-AE" dirty="0" smtClean="0">
                <a:solidFill>
                  <a:srgbClr val="FFFFFF"/>
                </a:solidFill>
              </a:rPr>
              <a:t>الديموغرافيات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4800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defTabSz="914400" rtl="1">
              <a:buFont typeface="Wingdings" pitchFamily="2" charset="2"/>
              <a:buChar char="v"/>
            </a:pP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يمثل الرسم البياني نسب توزيع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الجمهور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حسب </a:t>
            </a:r>
            <a:r>
              <a:rPr lang="ar-A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المستوى التعليمي  </a:t>
            </a:r>
            <a:r>
              <a:rPr lang="ar-S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0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ocument Contro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14">
      <a:dk1>
        <a:sysClr val="windowText" lastClr="000000"/>
      </a:dk1>
      <a:lt1>
        <a:sysClr val="window" lastClr="FFFFFF"/>
      </a:lt1>
      <a:dk2>
        <a:srgbClr val="FFFFFF"/>
      </a:dk2>
      <a:lt2>
        <a:srgbClr val="0C0C0C"/>
      </a:lt2>
      <a:accent1>
        <a:srgbClr val="F42D0B"/>
      </a:accent1>
      <a:accent2>
        <a:srgbClr val="E36C09"/>
      </a:accent2>
      <a:accent3>
        <a:srgbClr val="F42D0B"/>
      </a:accent3>
      <a:accent4>
        <a:srgbClr val="8064A2"/>
      </a:accent4>
      <a:accent5>
        <a:srgbClr val="F42D0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685BB44B415BD4398B2788B0365616E" ma:contentTypeVersion="2" ma:contentTypeDescription="Upload an image." ma:contentTypeScope="" ma:versionID="699bb9bfaf7b401867e748ec5eca489b">
  <xsd:schema xmlns:xsd="http://www.w3.org/2001/XMLSchema" xmlns:xs="http://www.w3.org/2001/XMLSchema" xmlns:p="http://schemas.microsoft.com/office/2006/metadata/properties" xmlns:ns1="http://schemas.microsoft.com/sharepoint/v3" xmlns:ns2="CB3F4486-D066-4C54-8D5E-4CA398117414" xmlns:ns3="6334CA77-120F-4EFB-BAF8-4F0E996DB6C2" xmlns:ns4="http://schemas.microsoft.com/sharepoint/v3/fields" targetNamespace="http://schemas.microsoft.com/office/2006/metadata/properties" ma:root="true" ma:fieldsID="c0e66aa7fdade2a64ce156464e225d30" ns1:_="" ns2:_="" ns3:_="" ns4:_="">
    <xsd:import namespace="http://schemas.microsoft.com/sharepoint/v3"/>
    <xsd:import namespace="CB3F4486-D066-4C54-8D5E-4CA398117414"/>
    <xsd:import namespace="6334CA77-120F-4EFB-BAF8-4F0E996DB6C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3:ThumbnailExists" minOccurs="0"/>
                <xsd:element ref="ns3:PreviewExists" minOccurs="0"/>
                <xsd:element ref="ns3:ImageWidth" minOccurs="0"/>
                <xsd:element ref="ns3:ImageHeight" minOccurs="0"/>
                <xsd:element ref="ns2:ImageCreateDate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F4486-D066-4C54-8D5E-4CA398117414" elementFormDefault="qualified">
    <xsd:import namespace="http://schemas.microsoft.com/office/2006/documentManagement/types"/>
    <xsd:import namespace="http://schemas.microsoft.com/office/infopath/2007/PartnerControls"/>
    <xsd:element name="ImageCreateDate" ma:index="25" nillable="true" ma:displayName="Date Picture Taken" ma:description="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4CA77-120F-4EFB-BAF8-4F0E996DB6C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CB3F4486-D066-4C54-8D5E-4CA398117414" xsi:nil="true"/>
  </documentManagement>
</p:properties>
</file>

<file path=customXml/itemProps1.xml><?xml version="1.0" encoding="utf-8"?>
<ds:datastoreItem xmlns:ds="http://schemas.openxmlformats.org/officeDocument/2006/customXml" ds:itemID="{A9732BBC-B170-463E-AA52-19991D8433B8}"/>
</file>

<file path=customXml/itemProps2.xml><?xml version="1.0" encoding="utf-8"?>
<ds:datastoreItem xmlns:ds="http://schemas.openxmlformats.org/officeDocument/2006/customXml" ds:itemID="{F9403266-6A4F-4196-A812-C0C15B5675F7}"/>
</file>

<file path=customXml/itemProps3.xml><?xml version="1.0" encoding="utf-8"?>
<ds:datastoreItem xmlns:ds="http://schemas.openxmlformats.org/officeDocument/2006/customXml" ds:itemID="{C5397BFE-6CD5-4825-BFF7-4A66632FF530}"/>
</file>

<file path=docProps/app.xml><?xml version="1.0" encoding="utf-8"?>
<Properties xmlns="http://schemas.openxmlformats.org/officeDocument/2006/extended-properties" xmlns:vt="http://schemas.openxmlformats.org/officeDocument/2006/docPropsVTypes">
  <TotalTime>15955</TotalTime>
  <Words>705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2_Document Control</vt:lpstr>
      <vt:lpstr>3_Office Theme</vt:lpstr>
      <vt:lpstr>4_Office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الاحصاء واستطلاعات الرأي</dc:title>
  <dc:creator>عبده محمد فهد</dc:creator>
  <cp:keywords/>
  <dc:description/>
  <cp:lastModifiedBy>محمد داود البلوشي</cp:lastModifiedBy>
  <cp:revision>217</cp:revision>
  <cp:lastPrinted>2014-11-26T08:51:12Z</cp:lastPrinted>
  <dcterms:created xsi:type="dcterms:W3CDTF">2014-09-14T03:56:23Z</dcterms:created>
  <dcterms:modified xsi:type="dcterms:W3CDTF">2016-05-11T08:45:22Z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0x0101009148F5A04DDD49CBA7127AADA5FB792B00AADE34325A8B49CDA8BB4DB53328F214003685BB44B415BD4398B2788B0365616E</vt:lpwstr>
  </property>
  <property fmtid="{D5CDD505-2E9C-101B-9397-08002B2CF9AE}" pid="4" name="VideoSetEmbedCode">
    <vt:lpwstr/>
  </property>
  <property fmtid="{D5CDD505-2E9C-101B-9397-08002B2CF9AE}" pid="5" name="Order">
    <vt:r8>51100</vt:r8>
  </property>
  <property fmtid="{D5CDD505-2E9C-101B-9397-08002B2CF9AE}" pid="6" name="VideoSetRenditionsInfo">
    <vt:lpwstr/>
  </property>
  <property fmtid="{D5CDD505-2E9C-101B-9397-08002B2CF9AE}" pid="7" name="AlternateThumbnailUrl">
    <vt:lpwstr/>
  </property>
  <property fmtid="{D5CDD505-2E9C-101B-9397-08002B2CF9AE}" pid="8" name="PeopleInMedia">
    <vt:lpwstr/>
  </property>
  <property fmtid="{D5CDD505-2E9C-101B-9397-08002B2CF9AE}" pid="11" name="vti_imgdate">
    <vt:lpwstr/>
  </property>
  <property fmtid="{D5CDD505-2E9C-101B-9397-08002B2CF9AE}" pid="12" name="VideoRenditionLabel">
    <vt:lpwstr/>
  </property>
  <property fmtid="{D5CDD505-2E9C-101B-9397-08002B2CF9AE}" pid="13" name="VideoSetOwner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8" name="VideoSetDescription">
    <vt:lpwstr/>
  </property>
  <property fmtid="{D5CDD505-2E9C-101B-9397-08002B2CF9AE}" pid="19" name="VideoSetUserOverrideEncoding">
    <vt:lpwstr/>
  </property>
  <property fmtid="{D5CDD505-2E9C-101B-9397-08002B2CF9AE}" pid="20" name="VideoSetShowDownloadLink">
    <vt:bool>false</vt:bool>
  </property>
  <property fmtid="{D5CDD505-2E9C-101B-9397-08002B2CF9AE}" pid="21" name="VideoSetShowEmbedLink">
    <vt:bool>false</vt:bool>
  </property>
  <property fmtid="{D5CDD505-2E9C-101B-9397-08002B2CF9AE}" pid="22" name="VideoSetDefaultEncoding">
    <vt:lpwstr/>
  </property>
  <property fmtid="{D5CDD505-2E9C-101B-9397-08002B2CF9AE}" pid="23" name="NoCrawl">
    <vt:bool>false</vt:bool>
  </property>
  <property fmtid="{D5CDD505-2E9C-101B-9397-08002B2CF9AE}" pid="24" name="VideoSetExternalLink">
    <vt:lpwstr/>
  </property>
</Properties>
</file>